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65" r:id="rId3"/>
    <p:sldId id="257" r:id="rId4"/>
    <p:sldId id="258" r:id="rId5"/>
    <p:sldId id="267" r:id="rId6"/>
    <p:sldId id="268" r:id="rId7"/>
    <p:sldId id="259" r:id="rId8"/>
    <p:sldId id="260" r:id="rId9"/>
    <p:sldId id="261" r:id="rId10"/>
    <p:sldId id="262" r:id="rId11"/>
    <p:sldId id="263" r:id="rId12"/>
    <p:sldId id="264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71355" autoAdjust="0"/>
  </p:normalViewPr>
  <p:slideViewPr>
    <p:cSldViewPr snapToGrid="0">
      <p:cViewPr varScale="1">
        <p:scale>
          <a:sx n="58" d="100"/>
          <a:sy n="58" d="100"/>
        </p:scale>
        <p:origin x="912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8B04A-E579-475D-A973-43F9DE2616DD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F0565-7CD6-45C0-9AFB-815AB536F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467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1A7251-17E9-400C-B52F-36ED93B2AD6A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90215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1A7251-17E9-400C-B52F-36ED93B2AD6A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8474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8FC9EF-2B88-44CC-BD78-C255D8F0CF7B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9084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5EBFF2-36F3-4349-8743-E412074201D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100" b="1" dirty="0" smtClean="0"/>
              <a:t>(B)</a:t>
            </a:r>
            <a:r>
              <a:rPr lang="en-US" sz="1100" dirty="0" smtClean="0"/>
              <a:t> a technological measure “effectively controls access to a work” if the measure, in the ordinary course of its operation, requires the application of information, or a process or a treatment, with the authority of the copyright owner, to gain access to the work.</a:t>
            </a: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1053012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94E8A9-2607-4061-981C-D409C75BE02C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73859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4270A-928C-406A-ADFE-B26D0CC69A0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680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A0F44E-3D8A-40B8-81ED-E72C6EDC4F39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27200-4119-48AD-99DF-7A369F414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43818"/>
      </p:ext>
    </p:extLst>
  </p:cSld>
  <p:clrMapOvr>
    <a:masterClrMapping/>
  </p:clrMapOvr>
  <p:transition>
    <p:pull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A0F44E-3D8A-40B8-81ED-E72C6EDC4F39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27200-4119-48AD-99DF-7A369F414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5492"/>
      </p:ext>
    </p:extLst>
  </p:cSld>
  <p:clrMapOvr>
    <a:masterClrMapping/>
  </p:clrMapOvr>
  <p:transition>
    <p:pull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A0F44E-3D8A-40B8-81ED-E72C6EDC4F39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27200-4119-48AD-99DF-7A369F414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68803"/>
      </p:ext>
    </p:extLst>
  </p:cSld>
  <p:clrMapOvr>
    <a:masterClrMapping/>
  </p:clrMapOvr>
  <p:transition>
    <p:pull dir="l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16D8B-9C75-4B2A-A15A-305068277C5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204899"/>
      </p:ext>
    </p:extLst>
  </p:cSld>
  <p:clrMapOvr>
    <a:masterClrMapping/>
  </p:clrMapOvr>
  <p:transition>
    <p:pull dir="l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05CCBC-40DA-4D95-8D6D-D409B549CD90}" type="datetimeFigureOut">
              <a:rPr lang="en-US" smtClean="0">
                <a:solidFill>
                  <a:srgbClr val="FFFFFF"/>
                </a:solidFill>
              </a:rPr>
              <a:pPr/>
              <a:t>7/29/2014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3A2359-51A8-4F06-890D-57312E445DC1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309339"/>
      </p:ext>
    </p:extLst>
  </p:cSld>
  <p:clrMapOvr>
    <a:masterClrMapping/>
  </p:clrMapOvr>
  <p:transition>
    <p:pull dir="l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05CCBC-40DA-4D95-8D6D-D409B549CD90}" type="datetimeFigureOut">
              <a:rPr lang="en-US" smtClean="0">
                <a:solidFill>
                  <a:srgbClr val="FFFFFF"/>
                </a:solidFill>
              </a:rPr>
              <a:pPr/>
              <a:t>7/29/2014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3A2359-51A8-4F06-890D-57312E445DC1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147256"/>
      </p:ext>
    </p:extLst>
  </p:cSld>
  <p:clrMapOvr>
    <a:masterClrMapping/>
  </p:clrMapOvr>
  <p:transition>
    <p:pull dir="l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05CCBC-40DA-4D95-8D6D-D409B549CD90}" type="datetimeFigureOut">
              <a:rPr lang="en-US" smtClean="0">
                <a:solidFill>
                  <a:srgbClr val="FFFFFF"/>
                </a:solidFill>
              </a:rPr>
              <a:pPr/>
              <a:t>7/29/2014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3A2359-51A8-4F06-890D-57312E445DC1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486672"/>
      </p:ext>
    </p:extLst>
  </p:cSld>
  <p:clrMapOvr>
    <a:masterClrMapping/>
  </p:clrMapOvr>
  <p:transition>
    <p:pull dir="l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05CCBC-40DA-4D95-8D6D-D409B549CD90}" type="datetimeFigureOut">
              <a:rPr lang="en-US" smtClean="0">
                <a:solidFill>
                  <a:srgbClr val="FFFFFF"/>
                </a:solidFill>
              </a:rPr>
              <a:pPr/>
              <a:t>7/29/2014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3A2359-51A8-4F06-890D-57312E445DC1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591444"/>
      </p:ext>
    </p:extLst>
  </p:cSld>
  <p:clrMapOvr>
    <a:masterClrMapping/>
  </p:clrMapOvr>
  <p:transition>
    <p:pull dir="l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05CCBC-40DA-4D95-8D6D-D409B549CD90}" type="datetimeFigureOut">
              <a:rPr lang="en-US" smtClean="0">
                <a:solidFill>
                  <a:srgbClr val="FFFFFF"/>
                </a:solidFill>
              </a:rPr>
              <a:pPr/>
              <a:t>7/29/2014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3A2359-51A8-4F06-890D-57312E445DC1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565129"/>
      </p:ext>
    </p:extLst>
  </p:cSld>
  <p:clrMapOvr>
    <a:masterClrMapping/>
  </p:clrMapOvr>
  <p:transition>
    <p:pull dir="l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05CCBC-40DA-4D95-8D6D-D409B549CD90}" type="datetimeFigureOut">
              <a:rPr lang="en-US" smtClean="0">
                <a:solidFill>
                  <a:srgbClr val="FFFFFF"/>
                </a:solidFill>
              </a:rPr>
              <a:pPr/>
              <a:t>7/29/2014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3A2359-51A8-4F06-890D-57312E445DC1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671020"/>
      </p:ext>
    </p:extLst>
  </p:cSld>
  <p:clrMapOvr>
    <a:masterClrMapping/>
  </p:clrMapOvr>
  <p:transition>
    <p:pull dir="l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05CCBC-40DA-4D95-8D6D-D409B549CD90}" type="datetimeFigureOut">
              <a:rPr lang="en-US" smtClean="0">
                <a:solidFill>
                  <a:srgbClr val="FFFFFF"/>
                </a:solidFill>
              </a:rPr>
              <a:pPr/>
              <a:t>7/29/2014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3A2359-51A8-4F06-890D-57312E445DC1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887602"/>
      </p:ext>
    </p:extLst>
  </p:cSld>
  <p:clrMapOvr>
    <a:masterClrMapping/>
  </p:clrMapOvr>
  <p:transition>
    <p:pull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A0F44E-3D8A-40B8-81ED-E72C6EDC4F39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27200-4119-48AD-99DF-7A369F414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56788"/>
      </p:ext>
    </p:extLst>
  </p:cSld>
  <p:clrMapOvr>
    <a:masterClrMapping/>
  </p:clrMapOvr>
  <p:transition>
    <p:pull dir="l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05CCBC-40DA-4D95-8D6D-D409B549CD90}" type="datetimeFigureOut">
              <a:rPr lang="en-US" smtClean="0">
                <a:solidFill>
                  <a:srgbClr val="FFFFFF"/>
                </a:solidFill>
              </a:rPr>
              <a:pPr/>
              <a:t>7/29/2014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3A2359-51A8-4F06-890D-57312E445DC1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057626"/>
      </p:ext>
    </p:extLst>
  </p:cSld>
  <p:clrMapOvr>
    <a:masterClrMapping/>
  </p:clrMapOvr>
  <p:transition>
    <p:pull dir="l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05CCBC-40DA-4D95-8D6D-D409B549CD90}" type="datetimeFigureOut">
              <a:rPr lang="en-US" smtClean="0">
                <a:solidFill>
                  <a:srgbClr val="FFFFFF"/>
                </a:solidFill>
              </a:rPr>
              <a:pPr/>
              <a:t>7/29/2014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3A2359-51A8-4F06-890D-57312E445DC1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872442"/>
      </p:ext>
    </p:extLst>
  </p:cSld>
  <p:clrMapOvr>
    <a:masterClrMapping/>
  </p:clrMapOvr>
  <p:transition>
    <p:pull dir="l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05CCBC-40DA-4D95-8D6D-D409B549CD90}" type="datetimeFigureOut">
              <a:rPr lang="en-US" smtClean="0">
                <a:solidFill>
                  <a:srgbClr val="FFFFFF"/>
                </a:solidFill>
              </a:rPr>
              <a:pPr/>
              <a:t>7/29/2014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3A2359-51A8-4F06-890D-57312E445DC1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544924"/>
      </p:ext>
    </p:extLst>
  </p:cSld>
  <p:clrMapOvr>
    <a:masterClrMapping/>
  </p:clrMapOvr>
  <p:transition>
    <p:pull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A0F44E-3D8A-40B8-81ED-E72C6EDC4F39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27200-4119-48AD-99DF-7A369F414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11834"/>
      </p:ext>
    </p:extLst>
  </p:cSld>
  <p:clrMapOvr>
    <a:masterClrMapping/>
  </p:clrMapOvr>
  <p:transition>
    <p:pull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A0F44E-3D8A-40B8-81ED-E72C6EDC4F39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27200-4119-48AD-99DF-7A369F414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03528"/>
      </p:ext>
    </p:extLst>
  </p:cSld>
  <p:clrMapOvr>
    <a:masterClrMapping/>
  </p:clrMapOvr>
  <p:transition>
    <p:pull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A0F44E-3D8A-40B8-81ED-E72C6EDC4F39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27200-4119-48AD-99DF-7A369F414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553120"/>
      </p:ext>
    </p:extLst>
  </p:cSld>
  <p:clrMapOvr>
    <a:masterClrMapping/>
  </p:clrMapOvr>
  <p:transition>
    <p:pull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A0F44E-3D8A-40B8-81ED-E72C6EDC4F39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27200-4119-48AD-99DF-7A369F414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139780"/>
      </p:ext>
    </p:extLst>
  </p:cSld>
  <p:clrMapOvr>
    <a:masterClrMapping/>
  </p:clrMapOvr>
  <p:transition>
    <p:pull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A0F44E-3D8A-40B8-81ED-E72C6EDC4F39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27200-4119-48AD-99DF-7A369F414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368098"/>
      </p:ext>
    </p:extLst>
  </p:cSld>
  <p:clrMapOvr>
    <a:masterClrMapping/>
  </p:clrMapOvr>
  <p:transition>
    <p:pull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A0F44E-3D8A-40B8-81ED-E72C6EDC4F39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27200-4119-48AD-99DF-7A369F414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28946"/>
      </p:ext>
    </p:extLst>
  </p:cSld>
  <p:clrMapOvr>
    <a:masterClrMapping/>
  </p:clrMapOvr>
  <p:transition>
    <p:pull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A0F44E-3D8A-40B8-81ED-E72C6EDC4F39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27200-4119-48AD-99DF-7A369F414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02310"/>
      </p:ext>
    </p:extLst>
  </p:cSld>
  <p:clrMapOvr>
    <a:masterClrMapping/>
  </p:clrMapOvr>
  <p:transition>
    <p:pull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00000">
              <a:srgbClr val="0099C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fld id="{31A0F44E-3D8A-40B8-81ED-E72C6EDC4F39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endParaRPr lang="en-US"/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fld id="{CB927200-4119-48AD-99DF-7A369F414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3155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ull dir="lu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00000">
              <a:srgbClr val="0099C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fld id="{9105CCBC-40DA-4D95-8D6D-D409B549CD90}" type="datetimeFigureOut">
              <a:rPr lang="en-US" smtClean="0">
                <a:solidFill>
                  <a:srgbClr val="FFFFFF"/>
                </a:solidFill>
              </a:rPr>
              <a:pPr/>
              <a:t>7/29/2014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fld id="{063A2359-51A8-4F06-890D-57312E445DC1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69368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pull dir="lu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libguides.library.umkc.edu/content.php?pid=31006&amp;sid=3410829#12208366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libguides.library.umkc.edu/content.php?pid=31006&amp;sid=3410829" TargetMode="Externa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backupanydvd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backupanydvd.com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DMCA § 2012 and Education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 D. Callister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JD, MSLIS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Library Director &amp; Professor of Law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UMKC School of Law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241385"/>
            <a:ext cx="12205815" cy="1106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21895" y="6196263"/>
            <a:ext cx="96413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www1.law.umkc.edu/faculty/callister/presentations/dmca.pptx</a:t>
            </a:r>
          </a:p>
        </p:txBody>
      </p:sp>
    </p:spTree>
    <p:extLst>
      <p:ext uri="{BB962C8B-B14F-4D97-AF65-F5344CB8AC3E}">
        <p14:creationId xmlns:p14="http://schemas.microsoft.com/office/powerpoint/2010/main" val="1398738319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3" name="Straight Arrow Connector 210"/>
          <p:cNvCxnSpPr/>
          <p:nvPr/>
        </p:nvCxnSpPr>
        <p:spPr bwMode="auto">
          <a:xfrm rot="10800000" flipH="1" flipV="1">
            <a:off x="3625852" y="4206876"/>
            <a:ext cx="5699125" cy="2154238"/>
          </a:xfrm>
          <a:prstGeom prst="bentConnector3">
            <a:avLst>
              <a:gd name="adj1" fmla="val -4011"/>
            </a:avLst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447" name="TextBox 446"/>
          <p:cNvSpPr txBox="1"/>
          <p:nvPr/>
        </p:nvSpPr>
        <p:spPr>
          <a:xfrm>
            <a:off x="8131176" y="4389438"/>
            <a:ext cx="31273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cxnSp>
        <p:nvCxnSpPr>
          <p:cNvPr id="235" name="Straight Arrow Connector 234"/>
          <p:cNvCxnSpPr>
            <a:stCxn id="81927" idx="3"/>
          </p:cNvCxnSpPr>
          <p:nvPr/>
        </p:nvCxnSpPr>
        <p:spPr bwMode="auto">
          <a:xfrm>
            <a:off x="6905627" y="5168901"/>
            <a:ext cx="417513" cy="39688"/>
          </a:xfrm>
          <a:prstGeom prst="bentConnector3">
            <a:avLst>
              <a:gd name="adj1" fmla="val 50000"/>
            </a:avLst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49" name="Straight Arrow Connector 234"/>
          <p:cNvCxnSpPr>
            <a:stCxn id="81962" idx="2"/>
            <a:endCxn id="81944" idx="3"/>
          </p:cNvCxnSpPr>
          <p:nvPr/>
        </p:nvCxnSpPr>
        <p:spPr bwMode="auto">
          <a:xfrm rot="5400000">
            <a:off x="6405867" y="4303222"/>
            <a:ext cx="320862" cy="3410744"/>
          </a:xfrm>
          <a:prstGeom prst="bentConnector2">
            <a:avLst/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02" name="Straight Arrow Connector 101"/>
          <p:cNvCxnSpPr>
            <a:stCxn id="81924" idx="3"/>
            <a:endCxn id="81931" idx="1"/>
          </p:cNvCxnSpPr>
          <p:nvPr/>
        </p:nvCxnSpPr>
        <p:spPr bwMode="auto">
          <a:xfrm flipV="1">
            <a:off x="7478714" y="1000127"/>
            <a:ext cx="633412" cy="2124075"/>
          </a:xfrm>
          <a:prstGeom prst="bentConnector3">
            <a:avLst>
              <a:gd name="adj1" fmla="val 50000"/>
            </a:avLst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67" name="Straight Arrow Connector 66"/>
          <p:cNvCxnSpPr>
            <a:stCxn id="81923" idx="3"/>
            <a:endCxn id="81926" idx="1"/>
          </p:cNvCxnSpPr>
          <p:nvPr/>
        </p:nvCxnSpPr>
        <p:spPr bwMode="auto">
          <a:xfrm>
            <a:off x="4502153" y="966790"/>
            <a:ext cx="493713" cy="33337"/>
          </a:xfrm>
          <a:prstGeom prst="straightConnector1">
            <a:avLst/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82" name="Straight Arrow Connector 195"/>
          <p:cNvCxnSpPr/>
          <p:nvPr/>
        </p:nvCxnSpPr>
        <p:spPr bwMode="auto">
          <a:xfrm flipV="1">
            <a:off x="4330701" y="1000127"/>
            <a:ext cx="644525" cy="1833563"/>
          </a:xfrm>
          <a:prstGeom prst="bentConnector2">
            <a:avLst/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57" name="Straight Arrow Connector 210"/>
          <p:cNvCxnSpPr>
            <a:stCxn id="81962" idx="3"/>
            <a:endCxn id="81924" idx="1"/>
          </p:cNvCxnSpPr>
          <p:nvPr/>
        </p:nvCxnSpPr>
        <p:spPr bwMode="auto">
          <a:xfrm flipH="1" flipV="1">
            <a:off x="4927601" y="3124202"/>
            <a:ext cx="4343400" cy="2082007"/>
          </a:xfrm>
          <a:prstGeom prst="bentConnector5">
            <a:avLst>
              <a:gd name="adj1" fmla="val -5263"/>
              <a:gd name="adj2" fmla="val 44258"/>
              <a:gd name="adj3" fmla="val 105263"/>
            </a:avLst>
          </a:prstGeom>
          <a:noFill/>
          <a:ln w="76200" cap="flat" cmpd="sng" algn="ctr">
            <a:solidFill>
              <a:schemeClr val="accent6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41" name="Straight Arrow Connector 210"/>
          <p:cNvCxnSpPr>
            <a:stCxn id="81927" idx="2"/>
            <a:endCxn id="81939" idx="1"/>
          </p:cNvCxnSpPr>
          <p:nvPr/>
        </p:nvCxnSpPr>
        <p:spPr bwMode="auto">
          <a:xfrm rot="16200000" flipH="1">
            <a:off x="7481888" y="4571208"/>
            <a:ext cx="510382" cy="3067843"/>
          </a:xfrm>
          <a:prstGeom prst="bentConnector2">
            <a:avLst/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11" name="Straight Arrow Connector 210"/>
          <p:cNvCxnSpPr>
            <a:stCxn id="81928" idx="2"/>
          </p:cNvCxnSpPr>
          <p:nvPr/>
        </p:nvCxnSpPr>
        <p:spPr bwMode="auto">
          <a:xfrm rot="5400000" flipH="1" flipV="1">
            <a:off x="3650458" y="3029746"/>
            <a:ext cx="107950" cy="1138237"/>
          </a:xfrm>
          <a:prstGeom prst="bentConnector4">
            <a:avLst>
              <a:gd name="adj1" fmla="val -210790"/>
              <a:gd name="adj2" fmla="val 40938"/>
            </a:avLst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67" name="Straight Arrow Connector 166"/>
          <p:cNvCxnSpPr>
            <a:stCxn id="81924" idx="2"/>
            <a:endCxn id="81927" idx="0"/>
          </p:cNvCxnSpPr>
          <p:nvPr/>
        </p:nvCxnSpPr>
        <p:spPr bwMode="auto">
          <a:xfrm rot="5400000">
            <a:off x="5961065" y="4246565"/>
            <a:ext cx="484187" cy="1587"/>
          </a:xfrm>
          <a:prstGeom prst="bentConnector3">
            <a:avLst>
              <a:gd name="adj1" fmla="val 50000"/>
            </a:avLst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96" name="Straight Arrow Connector 195"/>
          <p:cNvCxnSpPr>
            <a:stCxn id="203" idx="2"/>
            <a:endCxn id="81944" idx="0"/>
          </p:cNvCxnSpPr>
          <p:nvPr/>
        </p:nvCxnSpPr>
        <p:spPr bwMode="auto">
          <a:xfrm rot="5400000">
            <a:off x="3858421" y="5303046"/>
            <a:ext cx="828675" cy="1587"/>
          </a:xfrm>
          <a:prstGeom prst="bentConnector3">
            <a:avLst>
              <a:gd name="adj1" fmla="val 50000"/>
            </a:avLst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22" name="Straight Arrow Connector 121"/>
          <p:cNvCxnSpPr>
            <a:stCxn id="148" idx="3"/>
            <a:endCxn id="81939" idx="3"/>
          </p:cNvCxnSpPr>
          <p:nvPr/>
        </p:nvCxnSpPr>
        <p:spPr bwMode="auto">
          <a:xfrm flipH="1">
            <a:off x="10156826" y="3228184"/>
            <a:ext cx="63500" cy="3132137"/>
          </a:xfrm>
          <a:prstGeom prst="bentConnector3">
            <a:avLst>
              <a:gd name="adj1" fmla="val -360000"/>
            </a:avLst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81923" name="AutoShape 3"/>
          <p:cNvSpPr>
            <a:spLocks noChangeArrowheads="1"/>
          </p:cNvSpPr>
          <p:nvPr/>
        </p:nvSpPr>
        <p:spPr bwMode="auto">
          <a:xfrm>
            <a:off x="1770066" y="246063"/>
            <a:ext cx="2732087" cy="1441450"/>
          </a:xfrm>
          <a:prstGeom prst="flowChartDecision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Is Use Prohibited under a License?</a:t>
            </a:r>
          </a:p>
        </p:txBody>
      </p:sp>
      <p:sp>
        <p:nvSpPr>
          <p:cNvPr id="81924" name="AutoShape 4"/>
          <p:cNvSpPr>
            <a:spLocks noChangeArrowheads="1"/>
          </p:cNvSpPr>
          <p:nvPr/>
        </p:nvSpPr>
        <p:spPr bwMode="auto">
          <a:xfrm>
            <a:off x="4927602" y="2243139"/>
            <a:ext cx="2551113" cy="1762125"/>
          </a:xfrm>
          <a:prstGeom prst="flowChartDecision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Fair Use, 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Teach Act, or Library 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Exemption?</a:t>
            </a:r>
          </a:p>
        </p:txBody>
      </p:sp>
      <p:sp>
        <p:nvSpPr>
          <p:cNvPr id="81926" name="AutoShape 6"/>
          <p:cNvSpPr>
            <a:spLocks noChangeArrowheads="1"/>
          </p:cNvSpPr>
          <p:nvPr/>
        </p:nvSpPr>
        <p:spPr bwMode="auto">
          <a:xfrm>
            <a:off x="4995866" y="225426"/>
            <a:ext cx="2416175" cy="1549400"/>
          </a:xfrm>
          <a:prstGeom prst="flowChartDecision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Copyrightable 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&amp; not in Public 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Domain?</a:t>
            </a:r>
          </a:p>
        </p:txBody>
      </p:sp>
      <p:sp>
        <p:nvSpPr>
          <p:cNvPr id="81931" name="AutoShape 11"/>
          <p:cNvSpPr>
            <a:spLocks noChangeArrowheads="1"/>
          </p:cNvSpPr>
          <p:nvPr/>
        </p:nvSpPr>
        <p:spPr bwMode="auto">
          <a:xfrm>
            <a:off x="8112127" y="241301"/>
            <a:ext cx="2317751" cy="1517650"/>
          </a:xfrm>
          <a:prstGeom prst="flowChartDecision">
            <a:avLst/>
          </a:prstGeom>
          <a:solidFill>
            <a:schemeClr val="accent4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DMCA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Circumvention?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81944" name="AutoShape 24"/>
          <p:cNvSpPr>
            <a:spLocks noChangeArrowheads="1"/>
          </p:cNvSpPr>
          <p:nvPr/>
        </p:nvSpPr>
        <p:spPr bwMode="auto">
          <a:xfrm>
            <a:off x="3684590" y="5718175"/>
            <a:ext cx="1176337" cy="901700"/>
          </a:xfrm>
          <a:prstGeom prst="flowChartPreparation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Stop</a:t>
            </a:r>
          </a:p>
        </p:txBody>
      </p:sp>
      <p:sp>
        <p:nvSpPr>
          <p:cNvPr id="81961" name="Text Box 41"/>
          <p:cNvSpPr txBox="1">
            <a:spLocks noChangeArrowheads="1"/>
          </p:cNvSpPr>
          <p:nvPr/>
        </p:nvSpPr>
        <p:spPr bwMode="auto">
          <a:xfrm>
            <a:off x="1690688" y="4716464"/>
            <a:ext cx="1447800" cy="17843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bg1">
                <a:lumMod val="1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Color Key</a:t>
            </a:r>
          </a:p>
          <a:p>
            <a:pPr algn="ctr">
              <a:defRPr/>
            </a:pPr>
            <a:r>
              <a:rPr lang="en-US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License</a:t>
            </a:r>
          </a:p>
          <a:p>
            <a:pPr algn="ctr">
              <a:defRPr/>
            </a:pP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Copyright</a:t>
            </a:r>
          </a:p>
          <a:p>
            <a:pPr algn="ctr">
              <a:defRPr/>
            </a:pPr>
            <a:r>
              <a:rPr 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DMCA</a:t>
            </a:r>
          </a:p>
          <a:p>
            <a:pPr algn="ctr">
              <a:defRPr/>
            </a:pPr>
            <a:r>
              <a:rPr lang="en-US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Yes</a:t>
            </a:r>
          </a:p>
          <a:p>
            <a:pPr algn="ctr">
              <a:defRPr/>
            </a:pPr>
            <a:r>
              <a:rPr lang="en-US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No</a:t>
            </a:r>
          </a:p>
        </p:txBody>
      </p:sp>
      <p:cxnSp>
        <p:nvCxnSpPr>
          <p:cNvPr id="44053" name="Shape 33"/>
          <p:cNvCxnSpPr>
            <a:cxnSpLocks noChangeShapeType="1"/>
          </p:cNvCxnSpPr>
          <p:nvPr/>
        </p:nvCxnSpPr>
        <p:spPr bwMode="auto">
          <a:xfrm rot="10800000" flipH="1" flipV="1">
            <a:off x="2016127" y="3001965"/>
            <a:ext cx="3567113" cy="922337"/>
          </a:xfrm>
          <a:prstGeom prst="bentConnector3">
            <a:avLst>
              <a:gd name="adj1" fmla="val -6407"/>
            </a:avLst>
          </a:prstGeom>
          <a:noFill/>
          <a:ln w="19050" algn="ctr">
            <a:noFill/>
            <a:round/>
            <a:headEnd/>
            <a:tailEnd type="arrow" w="med" len="med"/>
          </a:ln>
        </p:spPr>
      </p:cxnSp>
      <p:cxnSp>
        <p:nvCxnSpPr>
          <p:cNvPr id="44054" name="Elbow Connector 47"/>
          <p:cNvCxnSpPr>
            <a:cxnSpLocks noChangeShapeType="1"/>
          </p:cNvCxnSpPr>
          <p:nvPr/>
        </p:nvCxnSpPr>
        <p:spPr bwMode="auto">
          <a:xfrm rot="16200000" flipH="1">
            <a:off x="5960269" y="1970883"/>
            <a:ext cx="331788" cy="1730375"/>
          </a:xfrm>
          <a:prstGeom prst="bentConnector2">
            <a:avLst/>
          </a:prstGeom>
          <a:noFill/>
          <a:ln w="19050" algn="ctr">
            <a:noFill/>
            <a:round/>
            <a:headEnd/>
            <a:tailEnd type="arrow" w="med" len="med"/>
          </a:ln>
        </p:spPr>
      </p:cxnSp>
      <p:cxnSp>
        <p:nvCxnSpPr>
          <p:cNvPr id="44055" name="Elbow Connector 59"/>
          <p:cNvCxnSpPr>
            <a:cxnSpLocks noChangeShapeType="1"/>
          </p:cNvCxnSpPr>
          <p:nvPr/>
        </p:nvCxnSpPr>
        <p:spPr bwMode="auto">
          <a:xfrm rot="16200000" flipH="1">
            <a:off x="7712075" y="3575050"/>
            <a:ext cx="914400" cy="914400"/>
          </a:xfrm>
          <a:prstGeom prst="bentConnector3">
            <a:avLst>
              <a:gd name="adj1" fmla="val 50000"/>
            </a:avLst>
          </a:prstGeom>
          <a:noFill/>
          <a:ln w="19050" algn="ctr">
            <a:noFill/>
            <a:round/>
            <a:headEnd/>
            <a:tailEnd type="arrow" w="med" len="med"/>
          </a:ln>
        </p:spPr>
      </p:cxnSp>
      <p:sp>
        <p:nvSpPr>
          <p:cNvPr id="136" name="Arc 135"/>
          <p:cNvSpPr/>
          <p:nvPr/>
        </p:nvSpPr>
        <p:spPr bwMode="auto">
          <a:xfrm>
            <a:off x="6475413" y="5629276"/>
            <a:ext cx="914400" cy="807029"/>
          </a:xfrm>
          <a:prstGeom prst="arc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tIns="91440" bIns="91440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139" name="Arc 138"/>
          <p:cNvSpPr/>
          <p:nvPr/>
        </p:nvSpPr>
        <p:spPr bwMode="auto">
          <a:xfrm>
            <a:off x="6096000" y="773114"/>
            <a:ext cx="914400" cy="807029"/>
          </a:xfrm>
          <a:prstGeom prst="arc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tIns="91440" bIns="91440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81927" name="AutoShape 7"/>
          <p:cNvSpPr>
            <a:spLocks noChangeArrowheads="1"/>
          </p:cNvSpPr>
          <p:nvPr/>
        </p:nvSpPr>
        <p:spPr bwMode="auto">
          <a:xfrm>
            <a:off x="5500690" y="4489450"/>
            <a:ext cx="1404937" cy="1360488"/>
          </a:xfrm>
          <a:prstGeom prst="flowChartDecisio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Get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Permission?</a:t>
            </a:r>
          </a:p>
        </p:txBody>
      </p:sp>
      <p:sp>
        <p:nvSpPr>
          <p:cNvPr id="81928" name="AutoShape 8"/>
          <p:cNvSpPr>
            <a:spLocks noChangeArrowheads="1"/>
          </p:cNvSpPr>
          <p:nvPr/>
        </p:nvSpPr>
        <p:spPr bwMode="auto">
          <a:xfrm>
            <a:off x="1931989" y="2008189"/>
            <a:ext cx="2408237" cy="1644650"/>
          </a:xfrm>
          <a:prstGeom prst="flowChartDecision">
            <a:avLst/>
          </a:prstGeom>
          <a:solidFill>
            <a:schemeClr val="bg2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Is Prohibition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Enforceable?</a:t>
            </a:r>
          </a:p>
        </p:txBody>
      </p:sp>
      <p:cxnSp>
        <p:nvCxnSpPr>
          <p:cNvPr id="44060" name="Straight Arrow Connector 345"/>
          <p:cNvCxnSpPr>
            <a:cxnSpLocks noChangeShapeType="1"/>
          </p:cNvCxnSpPr>
          <p:nvPr/>
        </p:nvCxnSpPr>
        <p:spPr bwMode="auto">
          <a:xfrm>
            <a:off x="9153525" y="2544763"/>
            <a:ext cx="914400" cy="914400"/>
          </a:xfrm>
          <a:prstGeom prst="straightConnector1">
            <a:avLst/>
          </a:prstGeom>
          <a:noFill/>
          <a:ln w="19050" algn="ctr">
            <a:noFill/>
            <a:round/>
            <a:headEnd/>
            <a:tailEnd type="arrow" w="med" len="med"/>
          </a:ln>
        </p:spPr>
      </p:cxnSp>
      <p:sp>
        <p:nvSpPr>
          <p:cNvPr id="81962" name="AutoShape 42"/>
          <p:cNvSpPr>
            <a:spLocks noChangeArrowheads="1"/>
          </p:cNvSpPr>
          <p:nvPr/>
        </p:nvSpPr>
        <p:spPr bwMode="auto">
          <a:xfrm>
            <a:off x="7272339" y="4564253"/>
            <a:ext cx="1998663" cy="1283910"/>
          </a:xfrm>
          <a:prstGeom prst="flowChartDecision">
            <a:avLst/>
          </a:prstGeom>
          <a:blipFill>
            <a:blip r:embed="rId3" cstate="print"/>
            <a:stretch>
              <a:fillRect/>
            </a:stretch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Orphan </a:t>
            </a:r>
          </a:p>
          <a:p>
            <a:pPr algn="ctr">
              <a:defRPr/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Work?</a:t>
            </a:r>
          </a:p>
        </p:txBody>
      </p:sp>
      <p:cxnSp>
        <p:nvCxnSpPr>
          <p:cNvPr id="89" name="Straight Arrow Connector 88"/>
          <p:cNvCxnSpPr>
            <a:stCxn id="81926" idx="2"/>
            <a:endCxn id="81924" idx="0"/>
          </p:cNvCxnSpPr>
          <p:nvPr/>
        </p:nvCxnSpPr>
        <p:spPr bwMode="auto">
          <a:xfrm rot="5400000">
            <a:off x="5969002" y="2008190"/>
            <a:ext cx="468313" cy="1587"/>
          </a:xfrm>
          <a:prstGeom prst="straightConnector1">
            <a:avLst/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96" name="Straight Arrow Connector 95"/>
          <p:cNvCxnSpPr>
            <a:stCxn id="81923" idx="2"/>
            <a:endCxn id="81928" idx="0"/>
          </p:cNvCxnSpPr>
          <p:nvPr/>
        </p:nvCxnSpPr>
        <p:spPr bwMode="auto">
          <a:xfrm rot="16200000" flipH="1">
            <a:off x="2974977" y="1847851"/>
            <a:ext cx="320675" cy="0"/>
          </a:xfrm>
          <a:prstGeom prst="straightConnector1">
            <a:avLst/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20" name="Straight Arrow Connector 119"/>
          <p:cNvCxnSpPr>
            <a:stCxn id="81931" idx="2"/>
            <a:endCxn id="148" idx="0"/>
          </p:cNvCxnSpPr>
          <p:nvPr/>
        </p:nvCxnSpPr>
        <p:spPr bwMode="auto">
          <a:xfrm rot="16200000" flipH="1">
            <a:off x="8878096" y="2151857"/>
            <a:ext cx="785813" cy="0"/>
          </a:xfrm>
          <a:prstGeom prst="straightConnector1">
            <a:avLst/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203" name="AutoShape 7"/>
          <p:cNvSpPr>
            <a:spLocks noChangeArrowheads="1"/>
          </p:cNvSpPr>
          <p:nvPr/>
        </p:nvSpPr>
        <p:spPr bwMode="auto">
          <a:xfrm>
            <a:off x="3570290" y="3527425"/>
            <a:ext cx="1404937" cy="1360488"/>
          </a:xfrm>
          <a:prstGeom prst="flowChartDecisio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Get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Permission?</a:t>
            </a:r>
          </a:p>
        </p:txBody>
      </p:sp>
      <p:cxnSp>
        <p:nvCxnSpPr>
          <p:cNvPr id="95" name="Straight Arrow Connector 94"/>
          <p:cNvCxnSpPr>
            <a:endCxn id="81939" idx="0"/>
          </p:cNvCxnSpPr>
          <p:nvPr/>
        </p:nvCxnSpPr>
        <p:spPr bwMode="auto">
          <a:xfrm rot="16200000" flipH="1">
            <a:off x="6021449" y="2408178"/>
            <a:ext cx="5060831" cy="2324101"/>
          </a:xfrm>
          <a:prstGeom prst="bentConnector3">
            <a:avLst>
              <a:gd name="adj1" fmla="val 50000"/>
            </a:avLst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81939" name="AutoShape 19"/>
          <p:cNvSpPr>
            <a:spLocks noChangeArrowheads="1"/>
          </p:cNvSpPr>
          <p:nvPr/>
        </p:nvSpPr>
        <p:spPr bwMode="auto">
          <a:xfrm>
            <a:off x="9271002" y="6100645"/>
            <a:ext cx="885825" cy="519351"/>
          </a:xfrm>
          <a:prstGeom prst="flowChartTerminator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Go</a:t>
            </a:r>
          </a:p>
        </p:txBody>
      </p:sp>
      <p:sp>
        <p:nvSpPr>
          <p:cNvPr id="439" name="TextBox 438"/>
          <p:cNvSpPr txBox="1"/>
          <p:nvPr/>
        </p:nvSpPr>
        <p:spPr>
          <a:xfrm>
            <a:off x="9201150" y="4864100"/>
            <a:ext cx="31273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440" name="TextBox 439"/>
          <p:cNvSpPr txBox="1"/>
          <p:nvPr/>
        </p:nvSpPr>
        <p:spPr>
          <a:xfrm>
            <a:off x="8778876" y="4389438"/>
            <a:ext cx="31273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441" name="TextBox 440"/>
          <p:cNvSpPr txBox="1"/>
          <p:nvPr/>
        </p:nvSpPr>
        <p:spPr>
          <a:xfrm>
            <a:off x="6896101" y="4389438"/>
            <a:ext cx="3143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442" name="TextBox 441"/>
          <p:cNvSpPr txBox="1"/>
          <p:nvPr/>
        </p:nvSpPr>
        <p:spPr>
          <a:xfrm>
            <a:off x="5667376" y="4389438"/>
            <a:ext cx="31273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443" name="TextBox 442"/>
          <p:cNvSpPr txBox="1"/>
          <p:nvPr/>
        </p:nvSpPr>
        <p:spPr>
          <a:xfrm>
            <a:off x="4614866" y="3328988"/>
            <a:ext cx="312737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444" name="TextBox 443"/>
          <p:cNvSpPr txBox="1"/>
          <p:nvPr/>
        </p:nvSpPr>
        <p:spPr>
          <a:xfrm>
            <a:off x="9201150" y="4479925"/>
            <a:ext cx="31273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445" name="TextBox 444"/>
          <p:cNvSpPr txBox="1"/>
          <p:nvPr/>
        </p:nvSpPr>
        <p:spPr>
          <a:xfrm>
            <a:off x="7512050" y="4389438"/>
            <a:ext cx="31273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446" name="TextBox 445"/>
          <p:cNvSpPr txBox="1"/>
          <p:nvPr/>
        </p:nvSpPr>
        <p:spPr>
          <a:xfrm>
            <a:off x="6288090" y="4389438"/>
            <a:ext cx="312737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448" name="TextBox 447"/>
          <p:cNvSpPr txBox="1"/>
          <p:nvPr/>
        </p:nvSpPr>
        <p:spPr>
          <a:xfrm>
            <a:off x="5059366" y="4379914"/>
            <a:ext cx="312737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cxnSp>
        <p:nvCxnSpPr>
          <p:cNvPr id="474" name="Straight Arrow Connector 94"/>
          <p:cNvCxnSpPr>
            <a:stCxn id="81931" idx="3"/>
            <a:endCxn id="81939" idx="0"/>
          </p:cNvCxnSpPr>
          <p:nvPr/>
        </p:nvCxnSpPr>
        <p:spPr bwMode="auto">
          <a:xfrm flipH="1">
            <a:off x="9713915" y="1000126"/>
            <a:ext cx="715963" cy="5100518"/>
          </a:xfrm>
          <a:prstGeom prst="bentConnector4">
            <a:avLst>
              <a:gd name="adj1" fmla="val -31929"/>
              <a:gd name="adj2" fmla="val 57439"/>
            </a:avLst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53" name="Straight Arrow Connector 152"/>
          <p:cNvCxnSpPr>
            <a:stCxn id="148" idx="2"/>
            <a:endCxn id="203" idx="3"/>
          </p:cNvCxnSpPr>
          <p:nvPr/>
        </p:nvCxnSpPr>
        <p:spPr bwMode="auto">
          <a:xfrm rot="5400000">
            <a:off x="6975477" y="1911352"/>
            <a:ext cx="295275" cy="4295775"/>
          </a:xfrm>
          <a:prstGeom prst="bentConnector2">
            <a:avLst/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148" name="AutoShape 11"/>
          <p:cNvSpPr>
            <a:spLocks noChangeArrowheads="1"/>
          </p:cNvSpPr>
          <p:nvPr/>
        </p:nvSpPr>
        <p:spPr bwMode="auto">
          <a:xfrm>
            <a:off x="8323264" y="2544765"/>
            <a:ext cx="1897063" cy="1366837"/>
          </a:xfrm>
          <a:prstGeom prst="flowChartDecision">
            <a:avLst/>
          </a:prstGeom>
          <a:solidFill>
            <a:schemeClr val="accent4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DMCA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Exception?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48" name="Right Arrow 47"/>
          <p:cNvSpPr/>
          <p:nvPr/>
        </p:nvSpPr>
        <p:spPr bwMode="auto">
          <a:xfrm rot="832662">
            <a:off x="7842253" y="2298414"/>
            <a:ext cx="962025" cy="807029"/>
          </a:xfrm>
          <a:prstGeom prst="rightArrow">
            <a:avLst/>
          </a:prstGeom>
          <a:solidFill>
            <a:schemeClr val="accent2"/>
          </a:solidFill>
          <a:ln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tIns="91440" bIns="91440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Slide Number Placeholder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D9F784-B25E-4E82-A12C-B70FA75FBC7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40460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35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5" presetClass="emph" presetSubtype="0" repeatCount="2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 animBg="1"/>
      <p:bldP spid="48" grpId="0" animBg="1"/>
      <p:bldP spid="4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995" y="1363510"/>
            <a:ext cx="3092410" cy="503125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055" name="TextBox 6"/>
          <p:cNvSpPr txBox="1">
            <a:spLocks noChangeArrowheads="1"/>
          </p:cNvSpPr>
          <p:nvPr/>
        </p:nvSpPr>
        <p:spPr bwMode="auto">
          <a:xfrm>
            <a:off x="7018339" y="484981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733801" y="457201"/>
            <a:ext cx="65470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2012 Copyright Office: Triennial Exceptions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31B243-BF30-4A28-8F7E-CD4DADB1877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1940787" y="3555974"/>
            <a:ext cx="5031258" cy="646331"/>
          </a:xfrm>
          <a:prstGeom prst="rect">
            <a:avLst/>
          </a:prstGeom>
          <a:solidFill>
            <a:schemeClr val="tx1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Source: 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UMKC Copyright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LibGuide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: DMCA 2012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by Chris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LeBeau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AutoShape 11"/>
          <p:cNvSpPr>
            <a:spLocks noChangeArrowheads="1"/>
          </p:cNvSpPr>
          <p:nvPr/>
        </p:nvSpPr>
        <p:spPr bwMode="auto">
          <a:xfrm>
            <a:off x="1741490" y="141290"/>
            <a:ext cx="1897063" cy="1366837"/>
          </a:xfrm>
          <a:prstGeom prst="flowChartDecision">
            <a:avLst/>
          </a:prstGeom>
          <a:solidFill>
            <a:schemeClr val="accent4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DMCA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Exception?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66922" y="1432315"/>
            <a:ext cx="6915478" cy="4893647"/>
          </a:xfrm>
          <a:prstGeom prst="rect">
            <a:avLst/>
          </a:prstGeom>
          <a:solidFill>
            <a:schemeClr val="tx1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182880" tIns="91440" rIns="182880" bIns="91440">
            <a:spAutoFit/>
          </a:bodyPr>
          <a:lstStyle/>
          <a:p>
            <a:pPr marL="342900" indent="-342900">
              <a:buAutoNum type="arabicPeriod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the motion picture contained on DVD (not a Blue Ray) with CSS or is it “acquired via online distribution” with Technological Protection Measures (“TPM”)?</a:t>
            </a:r>
          </a:p>
          <a:p>
            <a:pPr marL="342900" indent="-342900">
              <a:buAutoNum type="arabicPeriod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the use for general “educational purposes” or  for “film studies or other courses requiring close analysis of film”?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affirmative answer to either case 1 means that an </a:t>
            </a: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exception may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apply.  However, note that the rule would not apply to Blue Ray discs.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answer to 2 matters.  For general “educational purposes,” you may only use screen capture technology on a lawfully decrypted copy.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for “film studies,” you can use a “ripper” or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decrypter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either case, you may only use “short portions.” 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96995" y="6394767"/>
            <a:ext cx="4399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http://libguides.library.umkc.edu/dmca</a:t>
            </a:r>
          </a:p>
        </p:txBody>
      </p:sp>
    </p:spTree>
    <p:extLst>
      <p:ext uri="{BB962C8B-B14F-4D97-AF65-F5344CB8AC3E}">
        <p14:creationId xmlns:p14="http://schemas.microsoft.com/office/powerpoint/2010/main" val="3627603660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 bldLvl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End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1410653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</a:t>
            </a:r>
            <a:endParaRPr lang="en-US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79" y="1417638"/>
            <a:ext cx="4600307" cy="3936415"/>
          </a:xfrm>
          <a:solidFill>
            <a:schemeClr val="tx1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182880" tIns="91440" rIns="182880" bIns="91440" rtlCol="0">
            <a:normAutofit fontScale="92500"/>
          </a:bodyPr>
          <a:lstStyle/>
          <a:p>
            <a:pPr marL="0" indent="0"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faculty member wants help with software to “rip” segments from a DVD to use for a presentation in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class.  Assume the conditions of the TEACH Act will be met.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IS rip the DVD?  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Would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matter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movie were on Blue Ray or if it were from an online distribution service ?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D9F784-B25E-4E82-A12C-B70FA75FBC7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811" y="1417638"/>
            <a:ext cx="4171639" cy="41716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76407066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11"/>
          <p:cNvSpPr>
            <a:spLocks noChangeArrowheads="1"/>
          </p:cNvSpPr>
          <p:nvPr/>
        </p:nvSpPr>
        <p:spPr bwMode="auto">
          <a:xfrm>
            <a:off x="1833564" y="471489"/>
            <a:ext cx="2317751" cy="1517650"/>
          </a:xfrm>
          <a:prstGeom prst="flowChartDecision">
            <a:avLst/>
          </a:prstGeom>
          <a:solidFill>
            <a:schemeClr val="accent4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DMCA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Circumvention?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23602" y="2737710"/>
            <a:ext cx="6080511" cy="144655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“To Rip or Not to Rip,</a:t>
            </a:r>
          </a:p>
          <a:p>
            <a:pPr algn="ctr">
              <a:defRPr/>
            </a:pPr>
            <a:r>
              <a:rPr lang="en-US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That is the Question!”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31B243-BF30-4A28-8F7E-CD4DADB1877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968246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AutoShape 3"/>
          <p:cNvSpPr>
            <a:spLocks noChangeArrowheads="1"/>
          </p:cNvSpPr>
          <p:nvPr/>
        </p:nvSpPr>
        <p:spPr bwMode="auto">
          <a:xfrm>
            <a:off x="1770064" y="2670174"/>
            <a:ext cx="2732087" cy="1441450"/>
          </a:xfrm>
          <a:prstGeom prst="flowChartDecision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License</a:t>
            </a:r>
          </a:p>
        </p:txBody>
      </p:sp>
      <p:sp>
        <p:nvSpPr>
          <p:cNvPr id="81926" name="AutoShape 6"/>
          <p:cNvSpPr>
            <a:spLocks noChangeArrowheads="1"/>
          </p:cNvSpPr>
          <p:nvPr/>
        </p:nvSpPr>
        <p:spPr bwMode="auto">
          <a:xfrm>
            <a:off x="4995864" y="2670174"/>
            <a:ext cx="2416175" cy="1549400"/>
          </a:xfrm>
          <a:prstGeom prst="flowChartDecision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Copyright</a:t>
            </a:r>
          </a:p>
          <a:p>
            <a:pPr algn="ctr"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Infringement</a:t>
            </a:r>
          </a:p>
        </p:txBody>
      </p:sp>
      <p:sp>
        <p:nvSpPr>
          <p:cNvPr id="81931" name="AutoShape 11"/>
          <p:cNvSpPr>
            <a:spLocks noChangeArrowheads="1"/>
          </p:cNvSpPr>
          <p:nvPr/>
        </p:nvSpPr>
        <p:spPr bwMode="auto">
          <a:xfrm>
            <a:off x="7994650" y="2701924"/>
            <a:ext cx="2317750" cy="1517650"/>
          </a:xfrm>
          <a:prstGeom prst="flowChartDecision">
            <a:avLst/>
          </a:prstGeom>
          <a:solidFill>
            <a:schemeClr val="accent4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DMCA</a:t>
            </a:r>
          </a:p>
        </p:txBody>
      </p:sp>
      <p:cxnSp>
        <p:nvCxnSpPr>
          <p:cNvPr id="9237" name="Shape 33"/>
          <p:cNvCxnSpPr>
            <a:cxnSpLocks noChangeShapeType="1"/>
          </p:cNvCxnSpPr>
          <p:nvPr/>
        </p:nvCxnSpPr>
        <p:spPr bwMode="auto">
          <a:xfrm rot="10800000" flipH="1" flipV="1">
            <a:off x="2016126" y="3001964"/>
            <a:ext cx="3567113" cy="922337"/>
          </a:xfrm>
          <a:prstGeom prst="bentConnector3">
            <a:avLst>
              <a:gd name="adj1" fmla="val -6407"/>
            </a:avLst>
          </a:prstGeom>
          <a:noFill/>
          <a:ln w="19050" algn="ctr">
            <a:noFill/>
            <a:round/>
            <a:headEnd/>
            <a:tailEnd type="arrow" w="med" len="med"/>
          </a:ln>
        </p:spPr>
      </p:cxnSp>
      <p:cxnSp>
        <p:nvCxnSpPr>
          <p:cNvPr id="4117" name="Elbow Connector 47"/>
          <p:cNvCxnSpPr>
            <a:cxnSpLocks noChangeShapeType="1"/>
          </p:cNvCxnSpPr>
          <p:nvPr/>
        </p:nvCxnSpPr>
        <p:spPr bwMode="auto">
          <a:xfrm rot="16200000" flipH="1">
            <a:off x="5960269" y="1970882"/>
            <a:ext cx="331788" cy="1730375"/>
          </a:xfrm>
          <a:prstGeom prst="bentConnector2">
            <a:avLst/>
          </a:prstGeom>
          <a:noFill/>
          <a:ln w="19050" algn="ctr">
            <a:noFill/>
            <a:round/>
            <a:headEnd/>
            <a:tailEnd type="arrow" w="med" len="med"/>
          </a:ln>
        </p:spPr>
      </p:cxnSp>
      <p:cxnSp>
        <p:nvCxnSpPr>
          <p:cNvPr id="9239" name="Elbow Connector 59"/>
          <p:cNvCxnSpPr>
            <a:cxnSpLocks noChangeShapeType="1"/>
          </p:cNvCxnSpPr>
          <p:nvPr/>
        </p:nvCxnSpPr>
        <p:spPr bwMode="auto">
          <a:xfrm rot="16200000" flipH="1">
            <a:off x="7712075" y="3575050"/>
            <a:ext cx="914400" cy="914400"/>
          </a:xfrm>
          <a:prstGeom prst="bentConnector3">
            <a:avLst>
              <a:gd name="adj1" fmla="val 50000"/>
            </a:avLst>
          </a:prstGeom>
          <a:noFill/>
          <a:ln w="19050" algn="ctr">
            <a:noFill/>
            <a:round/>
            <a:headEnd/>
            <a:tailEnd type="arrow" w="med" len="med"/>
          </a:ln>
        </p:spPr>
      </p:cxnSp>
      <p:sp>
        <p:nvSpPr>
          <p:cNvPr id="136" name="Arc 135"/>
          <p:cNvSpPr/>
          <p:nvPr/>
        </p:nvSpPr>
        <p:spPr bwMode="auto">
          <a:xfrm>
            <a:off x="6475413" y="5629276"/>
            <a:ext cx="914400" cy="807029"/>
          </a:xfrm>
          <a:prstGeom prst="arc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tIns="91440" bIns="91440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9" name="Arc 138"/>
          <p:cNvSpPr/>
          <p:nvPr/>
        </p:nvSpPr>
        <p:spPr bwMode="auto">
          <a:xfrm>
            <a:off x="6096000" y="773114"/>
            <a:ext cx="914400" cy="807029"/>
          </a:xfrm>
          <a:prstGeom prst="arc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tIns="91440" bIns="91440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9244" name="Straight Arrow Connector 345"/>
          <p:cNvCxnSpPr>
            <a:cxnSpLocks noChangeShapeType="1"/>
          </p:cNvCxnSpPr>
          <p:nvPr/>
        </p:nvCxnSpPr>
        <p:spPr bwMode="auto">
          <a:xfrm>
            <a:off x="9153525" y="2544763"/>
            <a:ext cx="914400" cy="914400"/>
          </a:xfrm>
          <a:prstGeom prst="straightConnector1">
            <a:avLst/>
          </a:prstGeom>
          <a:noFill/>
          <a:ln w="19050" algn="ctr">
            <a:noFill/>
            <a:round/>
            <a:headEnd/>
            <a:tailEnd type="arrow" w="med" len="med"/>
          </a:ln>
        </p:spPr>
      </p:cxnSp>
      <p:sp>
        <p:nvSpPr>
          <p:cNvPr id="48" name="Title 4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the Problem: The Basic Framework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83751B-5CEC-4FA2-B6B4-C3D5D9686B83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021724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AutoShape 3"/>
          <p:cNvSpPr>
            <a:spLocks noChangeArrowheads="1"/>
          </p:cNvSpPr>
          <p:nvPr/>
        </p:nvSpPr>
        <p:spPr bwMode="auto">
          <a:xfrm>
            <a:off x="1770064" y="246063"/>
            <a:ext cx="2732087" cy="1441450"/>
          </a:xfrm>
          <a:prstGeom prst="flowChartDecision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Is Use Prohibited under a License?</a:t>
            </a:r>
          </a:p>
        </p:txBody>
      </p:sp>
      <p:sp>
        <p:nvSpPr>
          <p:cNvPr id="81924" name="AutoShape 4"/>
          <p:cNvSpPr>
            <a:spLocks noChangeArrowheads="1"/>
          </p:cNvSpPr>
          <p:nvPr/>
        </p:nvSpPr>
        <p:spPr bwMode="auto">
          <a:xfrm>
            <a:off x="4927601" y="2243139"/>
            <a:ext cx="2551113" cy="1762125"/>
          </a:xfrm>
          <a:prstGeom prst="flowChartDecision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TEACH Act, </a:t>
            </a:r>
          </a:p>
          <a:p>
            <a:pPr algn="ctr"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Library, or 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Fair Use </a:t>
            </a:r>
          </a:p>
          <a:p>
            <a:pPr algn="ctr"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Exception ?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81926" name="AutoShape 6"/>
          <p:cNvSpPr>
            <a:spLocks noChangeArrowheads="1"/>
          </p:cNvSpPr>
          <p:nvPr/>
        </p:nvSpPr>
        <p:spPr bwMode="auto">
          <a:xfrm>
            <a:off x="4995864" y="225425"/>
            <a:ext cx="2416175" cy="1549400"/>
          </a:xfrm>
          <a:prstGeom prst="flowChartDecision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Copyrightable </a:t>
            </a:r>
          </a:p>
          <a:p>
            <a:pPr algn="ctr"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&amp; not in Public </a:t>
            </a:r>
          </a:p>
          <a:p>
            <a:pPr algn="ctr"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Domain?</a:t>
            </a:r>
          </a:p>
        </p:txBody>
      </p:sp>
      <p:sp>
        <p:nvSpPr>
          <p:cNvPr id="81931" name="AutoShape 11"/>
          <p:cNvSpPr>
            <a:spLocks noChangeArrowheads="1"/>
          </p:cNvSpPr>
          <p:nvPr/>
        </p:nvSpPr>
        <p:spPr bwMode="auto">
          <a:xfrm>
            <a:off x="8112125" y="241300"/>
            <a:ext cx="2317750" cy="1517650"/>
          </a:xfrm>
          <a:prstGeom prst="flowChartDecision">
            <a:avLst/>
          </a:prstGeom>
          <a:solidFill>
            <a:schemeClr val="accent4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DMCA</a:t>
            </a:r>
          </a:p>
          <a:p>
            <a:pPr algn="ctr"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Circumvention?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81961" name="Text Box 41"/>
          <p:cNvSpPr txBox="1">
            <a:spLocks noChangeArrowheads="1"/>
          </p:cNvSpPr>
          <p:nvPr/>
        </p:nvSpPr>
        <p:spPr bwMode="auto">
          <a:xfrm>
            <a:off x="1770063" y="5179616"/>
            <a:ext cx="1447800" cy="1231106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bg1">
                <a:lumMod val="1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1515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Color Key</a:t>
            </a:r>
          </a:p>
          <a:p>
            <a:pPr algn="ctr">
              <a:defRPr/>
            </a:pPr>
            <a:r>
              <a:rPr lang="en-US" b="1" dirty="0">
                <a:solidFill>
                  <a:srgbClr val="33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License</a:t>
            </a:r>
          </a:p>
          <a:p>
            <a:pPr algn="ctr">
              <a:defRPr/>
            </a:pPr>
            <a:r>
              <a:rPr lang="en-US" b="1" dirty="0">
                <a:solidFill>
                  <a:srgbClr val="E9C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Copyright</a:t>
            </a:r>
          </a:p>
          <a:p>
            <a:pPr algn="ctr">
              <a:defRPr/>
            </a:pPr>
            <a:r>
              <a:rPr lang="en-US" b="1" dirty="0">
                <a:solidFill>
                  <a:srgbClr val="7075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DMCA</a:t>
            </a:r>
          </a:p>
        </p:txBody>
      </p:sp>
      <p:cxnSp>
        <p:nvCxnSpPr>
          <p:cNvPr id="9237" name="Shape 33"/>
          <p:cNvCxnSpPr>
            <a:cxnSpLocks noChangeShapeType="1"/>
          </p:cNvCxnSpPr>
          <p:nvPr/>
        </p:nvCxnSpPr>
        <p:spPr bwMode="auto">
          <a:xfrm rot="10800000" flipH="1" flipV="1">
            <a:off x="2016126" y="3001964"/>
            <a:ext cx="3567113" cy="922337"/>
          </a:xfrm>
          <a:prstGeom prst="bentConnector3">
            <a:avLst>
              <a:gd name="adj1" fmla="val -6407"/>
            </a:avLst>
          </a:prstGeom>
          <a:noFill/>
          <a:ln w="19050" algn="ctr">
            <a:noFill/>
            <a:round/>
            <a:headEnd/>
            <a:tailEnd type="arrow" w="med" len="med"/>
          </a:ln>
        </p:spPr>
      </p:cxnSp>
      <p:cxnSp>
        <p:nvCxnSpPr>
          <p:cNvPr id="4117" name="Elbow Connector 47"/>
          <p:cNvCxnSpPr>
            <a:cxnSpLocks noChangeShapeType="1"/>
          </p:cNvCxnSpPr>
          <p:nvPr/>
        </p:nvCxnSpPr>
        <p:spPr bwMode="auto">
          <a:xfrm rot="16200000" flipH="1">
            <a:off x="5960269" y="1970882"/>
            <a:ext cx="331788" cy="1730375"/>
          </a:xfrm>
          <a:prstGeom prst="bentConnector2">
            <a:avLst/>
          </a:prstGeom>
          <a:noFill/>
          <a:ln w="19050" algn="ctr">
            <a:noFill/>
            <a:round/>
            <a:headEnd/>
            <a:tailEnd type="arrow" w="med" len="med"/>
          </a:ln>
        </p:spPr>
      </p:cxnSp>
      <p:cxnSp>
        <p:nvCxnSpPr>
          <p:cNvPr id="9239" name="Elbow Connector 59"/>
          <p:cNvCxnSpPr>
            <a:cxnSpLocks noChangeShapeType="1"/>
          </p:cNvCxnSpPr>
          <p:nvPr/>
        </p:nvCxnSpPr>
        <p:spPr bwMode="auto">
          <a:xfrm rot="16200000" flipH="1">
            <a:off x="7712075" y="3575050"/>
            <a:ext cx="914400" cy="914400"/>
          </a:xfrm>
          <a:prstGeom prst="bentConnector3">
            <a:avLst>
              <a:gd name="adj1" fmla="val 50000"/>
            </a:avLst>
          </a:prstGeom>
          <a:noFill/>
          <a:ln w="19050" algn="ctr">
            <a:noFill/>
            <a:round/>
            <a:headEnd/>
            <a:tailEnd type="arrow" w="med" len="med"/>
          </a:ln>
        </p:spPr>
      </p:cxnSp>
      <p:sp>
        <p:nvSpPr>
          <p:cNvPr id="136" name="Arc 135"/>
          <p:cNvSpPr/>
          <p:nvPr/>
        </p:nvSpPr>
        <p:spPr bwMode="auto">
          <a:xfrm>
            <a:off x="6475413" y="5629276"/>
            <a:ext cx="914400" cy="807029"/>
          </a:xfrm>
          <a:prstGeom prst="arc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tIns="91440" bIns="91440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9" name="Arc 138"/>
          <p:cNvSpPr/>
          <p:nvPr/>
        </p:nvSpPr>
        <p:spPr bwMode="auto">
          <a:xfrm>
            <a:off x="6096000" y="773114"/>
            <a:ext cx="914400" cy="807029"/>
          </a:xfrm>
          <a:prstGeom prst="arc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tIns="91440" bIns="91440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1928" name="AutoShape 8"/>
          <p:cNvSpPr>
            <a:spLocks noChangeArrowheads="1"/>
          </p:cNvSpPr>
          <p:nvPr/>
        </p:nvSpPr>
        <p:spPr bwMode="auto">
          <a:xfrm>
            <a:off x="1931194" y="2008188"/>
            <a:ext cx="2408237" cy="1644650"/>
          </a:xfrm>
          <a:prstGeom prst="flowChartDecision">
            <a:avLst/>
          </a:prstGeom>
          <a:solidFill>
            <a:schemeClr val="bg2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Is Prohibition</a:t>
            </a:r>
          </a:p>
          <a:p>
            <a:pPr algn="ctr"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Enforceable?</a:t>
            </a:r>
            <a:endParaRPr lang="en-US" sz="1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</a:endParaRPr>
          </a:p>
        </p:txBody>
      </p:sp>
      <p:cxnSp>
        <p:nvCxnSpPr>
          <p:cNvPr id="9244" name="Straight Arrow Connector 345"/>
          <p:cNvCxnSpPr>
            <a:cxnSpLocks noChangeShapeType="1"/>
          </p:cNvCxnSpPr>
          <p:nvPr/>
        </p:nvCxnSpPr>
        <p:spPr bwMode="auto">
          <a:xfrm>
            <a:off x="9153525" y="2544763"/>
            <a:ext cx="914400" cy="914400"/>
          </a:xfrm>
          <a:prstGeom prst="straightConnector1">
            <a:avLst/>
          </a:prstGeom>
          <a:noFill/>
          <a:ln w="19050" algn="ctr">
            <a:noFill/>
            <a:round/>
            <a:headEnd/>
            <a:tailEnd type="arrow" w="med" len="med"/>
          </a:ln>
        </p:spPr>
      </p:cxnSp>
      <p:sp>
        <p:nvSpPr>
          <p:cNvPr id="148" name="AutoShape 11"/>
          <p:cNvSpPr>
            <a:spLocks noChangeArrowheads="1"/>
          </p:cNvSpPr>
          <p:nvPr/>
        </p:nvSpPr>
        <p:spPr bwMode="auto">
          <a:xfrm>
            <a:off x="8335084" y="2318545"/>
            <a:ext cx="1897062" cy="1366837"/>
          </a:xfrm>
          <a:prstGeom prst="flowChartDecision">
            <a:avLst/>
          </a:prstGeom>
          <a:solidFill>
            <a:schemeClr val="accent4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DMCA</a:t>
            </a:r>
          </a:p>
          <a:p>
            <a:pPr algn="ctr"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Exception?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 rot="16200000" flipH="1">
            <a:off x="2974976" y="1847851"/>
            <a:ext cx="320675" cy="0"/>
          </a:xfrm>
          <a:prstGeom prst="straightConnector1">
            <a:avLst/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49" name="Straight Arrow Connector 48"/>
          <p:cNvCxnSpPr/>
          <p:nvPr/>
        </p:nvCxnSpPr>
        <p:spPr bwMode="auto">
          <a:xfrm rot="5400000">
            <a:off x="5969001" y="2008189"/>
            <a:ext cx="468313" cy="1587"/>
          </a:xfrm>
          <a:prstGeom prst="straightConnector1">
            <a:avLst/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50" name="Straight Arrow Connector 49"/>
          <p:cNvCxnSpPr/>
          <p:nvPr/>
        </p:nvCxnSpPr>
        <p:spPr bwMode="auto">
          <a:xfrm rot="5400000">
            <a:off x="9048666" y="2003496"/>
            <a:ext cx="468313" cy="1587"/>
          </a:xfrm>
          <a:prstGeom prst="straightConnector1">
            <a:avLst/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D9F784-B25E-4E82-A12C-B70FA75FBC78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797676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3" name="Straight Arrow Connector 210"/>
          <p:cNvCxnSpPr/>
          <p:nvPr/>
        </p:nvCxnSpPr>
        <p:spPr bwMode="auto">
          <a:xfrm rot="10800000" flipH="1" flipV="1">
            <a:off x="3625852" y="4206876"/>
            <a:ext cx="5699125" cy="2154238"/>
          </a:xfrm>
          <a:prstGeom prst="bentConnector3">
            <a:avLst>
              <a:gd name="adj1" fmla="val -4011"/>
            </a:avLst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447" name="TextBox 446"/>
          <p:cNvSpPr txBox="1"/>
          <p:nvPr/>
        </p:nvSpPr>
        <p:spPr>
          <a:xfrm>
            <a:off x="8131176" y="4389438"/>
            <a:ext cx="31273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cxnSp>
        <p:nvCxnSpPr>
          <p:cNvPr id="235" name="Straight Arrow Connector 234"/>
          <p:cNvCxnSpPr>
            <a:stCxn id="81927" idx="3"/>
          </p:cNvCxnSpPr>
          <p:nvPr/>
        </p:nvCxnSpPr>
        <p:spPr bwMode="auto">
          <a:xfrm>
            <a:off x="6905627" y="5168901"/>
            <a:ext cx="417513" cy="39688"/>
          </a:xfrm>
          <a:prstGeom prst="bentConnector3">
            <a:avLst>
              <a:gd name="adj1" fmla="val 50000"/>
            </a:avLst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49" name="Straight Arrow Connector 234"/>
          <p:cNvCxnSpPr>
            <a:stCxn id="81962" idx="2"/>
            <a:endCxn id="81944" idx="3"/>
          </p:cNvCxnSpPr>
          <p:nvPr/>
        </p:nvCxnSpPr>
        <p:spPr bwMode="auto">
          <a:xfrm rot="5400000">
            <a:off x="6405867" y="4303222"/>
            <a:ext cx="320862" cy="3410744"/>
          </a:xfrm>
          <a:prstGeom prst="bentConnector2">
            <a:avLst/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02" name="Straight Arrow Connector 101"/>
          <p:cNvCxnSpPr>
            <a:stCxn id="81924" idx="3"/>
            <a:endCxn id="81931" idx="1"/>
          </p:cNvCxnSpPr>
          <p:nvPr/>
        </p:nvCxnSpPr>
        <p:spPr bwMode="auto">
          <a:xfrm flipV="1">
            <a:off x="7478714" y="1000127"/>
            <a:ext cx="633412" cy="2124075"/>
          </a:xfrm>
          <a:prstGeom prst="bentConnector3">
            <a:avLst>
              <a:gd name="adj1" fmla="val 50000"/>
            </a:avLst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67" name="Straight Arrow Connector 66"/>
          <p:cNvCxnSpPr>
            <a:stCxn id="81923" idx="3"/>
            <a:endCxn id="81926" idx="1"/>
          </p:cNvCxnSpPr>
          <p:nvPr/>
        </p:nvCxnSpPr>
        <p:spPr bwMode="auto">
          <a:xfrm>
            <a:off x="4502153" y="966790"/>
            <a:ext cx="493713" cy="33337"/>
          </a:xfrm>
          <a:prstGeom prst="straightConnector1">
            <a:avLst/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82" name="Straight Arrow Connector 195"/>
          <p:cNvCxnSpPr/>
          <p:nvPr/>
        </p:nvCxnSpPr>
        <p:spPr bwMode="auto">
          <a:xfrm flipV="1">
            <a:off x="4330701" y="1000127"/>
            <a:ext cx="644525" cy="1833563"/>
          </a:xfrm>
          <a:prstGeom prst="bentConnector2">
            <a:avLst/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57" name="Straight Arrow Connector 210"/>
          <p:cNvCxnSpPr>
            <a:stCxn id="81962" idx="3"/>
            <a:endCxn id="81924" idx="1"/>
          </p:cNvCxnSpPr>
          <p:nvPr/>
        </p:nvCxnSpPr>
        <p:spPr bwMode="auto">
          <a:xfrm flipH="1" flipV="1">
            <a:off x="4927601" y="3124202"/>
            <a:ext cx="4343400" cy="2082007"/>
          </a:xfrm>
          <a:prstGeom prst="bentConnector5">
            <a:avLst>
              <a:gd name="adj1" fmla="val -5263"/>
              <a:gd name="adj2" fmla="val 44258"/>
              <a:gd name="adj3" fmla="val 105263"/>
            </a:avLst>
          </a:prstGeom>
          <a:noFill/>
          <a:ln w="76200" cap="flat" cmpd="sng" algn="ctr">
            <a:solidFill>
              <a:schemeClr val="accent6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41" name="Straight Arrow Connector 210"/>
          <p:cNvCxnSpPr>
            <a:stCxn id="81927" idx="2"/>
            <a:endCxn id="81939" idx="1"/>
          </p:cNvCxnSpPr>
          <p:nvPr/>
        </p:nvCxnSpPr>
        <p:spPr bwMode="auto">
          <a:xfrm rot="16200000" flipH="1">
            <a:off x="7481888" y="4571208"/>
            <a:ext cx="510382" cy="3067843"/>
          </a:xfrm>
          <a:prstGeom prst="bentConnector2">
            <a:avLst/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11" name="Straight Arrow Connector 210"/>
          <p:cNvCxnSpPr>
            <a:stCxn id="81928" idx="2"/>
          </p:cNvCxnSpPr>
          <p:nvPr/>
        </p:nvCxnSpPr>
        <p:spPr bwMode="auto">
          <a:xfrm rot="5400000" flipH="1" flipV="1">
            <a:off x="3650458" y="3029746"/>
            <a:ext cx="107950" cy="1138237"/>
          </a:xfrm>
          <a:prstGeom prst="bentConnector4">
            <a:avLst>
              <a:gd name="adj1" fmla="val -210790"/>
              <a:gd name="adj2" fmla="val 40938"/>
            </a:avLst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67" name="Straight Arrow Connector 166"/>
          <p:cNvCxnSpPr>
            <a:stCxn id="81924" idx="2"/>
            <a:endCxn id="81927" idx="0"/>
          </p:cNvCxnSpPr>
          <p:nvPr/>
        </p:nvCxnSpPr>
        <p:spPr bwMode="auto">
          <a:xfrm rot="5400000">
            <a:off x="5961065" y="4246565"/>
            <a:ext cx="484187" cy="1587"/>
          </a:xfrm>
          <a:prstGeom prst="bentConnector3">
            <a:avLst>
              <a:gd name="adj1" fmla="val 50000"/>
            </a:avLst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96" name="Straight Arrow Connector 195"/>
          <p:cNvCxnSpPr>
            <a:stCxn id="203" idx="2"/>
            <a:endCxn id="81944" idx="0"/>
          </p:cNvCxnSpPr>
          <p:nvPr/>
        </p:nvCxnSpPr>
        <p:spPr bwMode="auto">
          <a:xfrm rot="5400000">
            <a:off x="3858421" y="5303046"/>
            <a:ext cx="828675" cy="1587"/>
          </a:xfrm>
          <a:prstGeom prst="bentConnector3">
            <a:avLst>
              <a:gd name="adj1" fmla="val 50000"/>
            </a:avLst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22" name="Straight Arrow Connector 121"/>
          <p:cNvCxnSpPr>
            <a:stCxn id="148" idx="3"/>
            <a:endCxn id="81939" idx="3"/>
          </p:cNvCxnSpPr>
          <p:nvPr/>
        </p:nvCxnSpPr>
        <p:spPr bwMode="auto">
          <a:xfrm flipH="1">
            <a:off x="10156826" y="3228184"/>
            <a:ext cx="63500" cy="3132137"/>
          </a:xfrm>
          <a:prstGeom prst="bentConnector3">
            <a:avLst>
              <a:gd name="adj1" fmla="val -360000"/>
            </a:avLst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81923" name="AutoShape 3"/>
          <p:cNvSpPr>
            <a:spLocks noChangeArrowheads="1"/>
          </p:cNvSpPr>
          <p:nvPr/>
        </p:nvSpPr>
        <p:spPr bwMode="auto">
          <a:xfrm>
            <a:off x="1770066" y="246063"/>
            <a:ext cx="2732087" cy="1441450"/>
          </a:xfrm>
          <a:prstGeom prst="flowChartDecision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Is Use Prohibited under a License?</a:t>
            </a:r>
          </a:p>
        </p:txBody>
      </p:sp>
      <p:sp>
        <p:nvSpPr>
          <p:cNvPr id="81924" name="AutoShape 4"/>
          <p:cNvSpPr>
            <a:spLocks noChangeArrowheads="1"/>
          </p:cNvSpPr>
          <p:nvPr/>
        </p:nvSpPr>
        <p:spPr bwMode="auto">
          <a:xfrm>
            <a:off x="4927602" y="2243139"/>
            <a:ext cx="2551113" cy="1762125"/>
          </a:xfrm>
          <a:prstGeom prst="flowChartDecision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Fair Use, 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Teach Act, or Library 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Exemption?</a:t>
            </a:r>
          </a:p>
        </p:txBody>
      </p:sp>
      <p:sp>
        <p:nvSpPr>
          <p:cNvPr id="81926" name="AutoShape 6"/>
          <p:cNvSpPr>
            <a:spLocks noChangeArrowheads="1"/>
          </p:cNvSpPr>
          <p:nvPr/>
        </p:nvSpPr>
        <p:spPr bwMode="auto">
          <a:xfrm>
            <a:off x="4995866" y="225426"/>
            <a:ext cx="2416175" cy="1549400"/>
          </a:xfrm>
          <a:prstGeom prst="flowChartDecision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 Copyrightable 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&amp; not in Public 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Domain?</a:t>
            </a:r>
          </a:p>
        </p:txBody>
      </p:sp>
      <p:sp>
        <p:nvSpPr>
          <p:cNvPr id="81931" name="AutoShape 11"/>
          <p:cNvSpPr>
            <a:spLocks noChangeArrowheads="1"/>
          </p:cNvSpPr>
          <p:nvPr/>
        </p:nvSpPr>
        <p:spPr bwMode="auto">
          <a:xfrm>
            <a:off x="8112127" y="241301"/>
            <a:ext cx="2317751" cy="1517650"/>
          </a:xfrm>
          <a:prstGeom prst="flowChartDecision">
            <a:avLst/>
          </a:prstGeom>
          <a:solidFill>
            <a:schemeClr val="accent4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DMCA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Circumvention?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81944" name="AutoShape 24"/>
          <p:cNvSpPr>
            <a:spLocks noChangeArrowheads="1"/>
          </p:cNvSpPr>
          <p:nvPr/>
        </p:nvSpPr>
        <p:spPr bwMode="auto">
          <a:xfrm>
            <a:off x="3684590" y="5718175"/>
            <a:ext cx="1176337" cy="901700"/>
          </a:xfrm>
          <a:prstGeom prst="flowChartPreparation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Stop</a:t>
            </a:r>
          </a:p>
        </p:txBody>
      </p:sp>
      <p:sp>
        <p:nvSpPr>
          <p:cNvPr id="81961" name="Text Box 41"/>
          <p:cNvSpPr txBox="1">
            <a:spLocks noChangeArrowheads="1"/>
          </p:cNvSpPr>
          <p:nvPr/>
        </p:nvSpPr>
        <p:spPr bwMode="auto">
          <a:xfrm>
            <a:off x="1690688" y="4716464"/>
            <a:ext cx="1447800" cy="17843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bg1">
                <a:lumMod val="1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Color Key</a:t>
            </a:r>
          </a:p>
          <a:p>
            <a:pPr algn="ctr">
              <a:defRPr/>
            </a:pPr>
            <a:r>
              <a:rPr lang="en-US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License</a:t>
            </a:r>
          </a:p>
          <a:p>
            <a:pPr algn="ctr">
              <a:defRPr/>
            </a:pP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Copyright</a:t>
            </a:r>
          </a:p>
          <a:p>
            <a:pPr algn="ctr">
              <a:defRPr/>
            </a:pPr>
            <a:r>
              <a:rPr 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DMCA</a:t>
            </a:r>
          </a:p>
          <a:p>
            <a:pPr algn="ctr">
              <a:defRPr/>
            </a:pPr>
            <a:r>
              <a:rPr lang="en-US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Yes</a:t>
            </a:r>
          </a:p>
          <a:p>
            <a:pPr algn="ctr">
              <a:defRPr/>
            </a:pPr>
            <a:r>
              <a:rPr lang="en-US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No</a:t>
            </a:r>
          </a:p>
        </p:txBody>
      </p:sp>
      <p:cxnSp>
        <p:nvCxnSpPr>
          <p:cNvPr id="37909" name="Shape 33"/>
          <p:cNvCxnSpPr>
            <a:cxnSpLocks noChangeShapeType="1"/>
          </p:cNvCxnSpPr>
          <p:nvPr/>
        </p:nvCxnSpPr>
        <p:spPr bwMode="auto">
          <a:xfrm rot="10800000" flipH="1" flipV="1">
            <a:off x="2016127" y="3001965"/>
            <a:ext cx="3567113" cy="922337"/>
          </a:xfrm>
          <a:prstGeom prst="bentConnector3">
            <a:avLst>
              <a:gd name="adj1" fmla="val -6407"/>
            </a:avLst>
          </a:prstGeom>
          <a:noFill/>
          <a:ln w="19050" algn="ctr">
            <a:noFill/>
            <a:round/>
            <a:headEnd/>
            <a:tailEnd type="arrow" w="med" len="med"/>
          </a:ln>
        </p:spPr>
      </p:cxnSp>
      <p:cxnSp>
        <p:nvCxnSpPr>
          <p:cNvPr id="37910" name="Elbow Connector 47"/>
          <p:cNvCxnSpPr>
            <a:cxnSpLocks noChangeShapeType="1"/>
          </p:cNvCxnSpPr>
          <p:nvPr/>
        </p:nvCxnSpPr>
        <p:spPr bwMode="auto">
          <a:xfrm rot="16200000" flipH="1">
            <a:off x="5960269" y="1970883"/>
            <a:ext cx="331788" cy="1730375"/>
          </a:xfrm>
          <a:prstGeom prst="bentConnector2">
            <a:avLst/>
          </a:prstGeom>
          <a:noFill/>
          <a:ln w="19050" algn="ctr">
            <a:noFill/>
            <a:round/>
            <a:headEnd/>
            <a:tailEnd type="arrow" w="med" len="med"/>
          </a:ln>
        </p:spPr>
      </p:cxnSp>
      <p:cxnSp>
        <p:nvCxnSpPr>
          <p:cNvPr id="37911" name="Elbow Connector 59"/>
          <p:cNvCxnSpPr>
            <a:cxnSpLocks noChangeShapeType="1"/>
          </p:cNvCxnSpPr>
          <p:nvPr/>
        </p:nvCxnSpPr>
        <p:spPr bwMode="auto">
          <a:xfrm rot="16200000" flipH="1">
            <a:off x="7712075" y="3575050"/>
            <a:ext cx="914400" cy="914400"/>
          </a:xfrm>
          <a:prstGeom prst="bentConnector3">
            <a:avLst>
              <a:gd name="adj1" fmla="val 50000"/>
            </a:avLst>
          </a:prstGeom>
          <a:noFill/>
          <a:ln w="19050" algn="ctr">
            <a:noFill/>
            <a:round/>
            <a:headEnd/>
            <a:tailEnd type="arrow" w="med" len="med"/>
          </a:ln>
        </p:spPr>
      </p:cxnSp>
      <p:sp>
        <p:nvSpPr>
          <p:cNvPr id="136" name="Arc 135"/>
          <p:cNvSpPr/>
          <p:nvPr/>
        </p:nvSpPr>
        <p:spPr bwMode="auto">
          <a:xfrm>
            <a:off x="6475413" y="5629276"/>
            <a:ext cx="914400" cy="807029"/>
          </a:xfrm>
          <a:prstGeom prst="arc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tIns="91440" bIns="91440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endParaRPr lang="en-US" dirty="0"/>
          </a:p>
        </p:txBody>
      </p:sp>
      <p:sp>
        <p:nvSpPr>
          <p:cNvPr id="139" name="Arc 138"/>
          <p:cNvSpPr/>
          <p:nvPr/>
        </p:nvSpPr>
        <p:spPr bwMode="auto">
          <a:xfrm>
            <a:off x="6096000" y="773114"/>
            <a:ext cx="914400" cy="807029"/>
          </a:xfrm>
          <a:prstGeom prst="arc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tIns="91440" bIns="91440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endParaRPr lang="en-US" dirty="0"/>
          </a:p>
        </p:txBody>
      </p:sp>
      <p:sp>
        <p:nvSpPr>
          <p:cNvPr id="81927" name="AutoShape 7"/>
          <p:cNvSpPr>
            <a:spLocks noChangeArrowheads="1"/>
          </p:cNvSpPr>
          <p:nvPr/>
        </p:nvSpPr>
        <p:spPr bwMode="auto">
          <a:xfrm>
            <a:off x="5500690" y="4489450"/>
            <a:ext cx="1404937" cy="1360488"/>
          </a:xfrm>
          <a:prstGeom prst="flowChartDecisio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Get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Permission?</a:t>
            </a:r>
          </a:p>
        </p:txBody>
      </p:sp>
      <p:sp>
        <p:nvSpPr>
          <p:cNvPr id="81928" name="AutoShape 8"/>
          <p:cNvSpPr>
            <a:spLocks noChangeArrowheads="1"/>
          </p:cNvSpPr>
          <p:nvPr/>
        </p:nvSpPr>
        <p:spPr bwMode="auto">
          <a:xfrm>
            <a:off x="1931989" y="2008189"/>
            <a:ext cx="2408237" cy="1644650"/>
          </a:xfrm>
          <a:prstGeom prst="flowChartDecision">
            <a:avLst/>
          </a:prstGeom>
          <a:solidFill>
            <a:schemeClr val="bg2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Is Prohibition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Enforceable?</a:t>
            </a:r>
          </a:p>
        </p:txBody>
      </p:sp>
      <p:cxnSp>
        <p:nvCxnSpPr>
          <p:cNvPr id="37916" name="Straight Arrow Connector 345"/>
          <p:cNvCxnSpPr>
            <a:cxnSpLocks noChangeShapeType="1"/>
          </p:cNvCxnSpPr>
          <p:nvPr/>
        </p:nvCxnSpPr>
        <p:spPr bwMode="auto">
          <a:xfrm>
            <a:off x="9153525" y="2544763"/>
            <a:ext cx="914400" cy="914400"/>
          </a:xfrm>
          <a:prstGeom prst="straightConnector1">
            <a:avLst/>
          </a:prstGeom>
          <a:noFill/>
          <a:ln w="19050" algn="ctr">
            <a:noFill/>
            <a:round/>
            <a:headEnd/>
            <a:tailEnd type="arrow" w="med" len="med"/>
          </a:ln>
        </p:spPr>
      </p:cxnSp>
      <p:sp>
        <p:nvSpPr>
          <p:cNvPr id="81962" name="AutoShape 42"/>
          <p:cNvSpPr>
            <a:spLocks noChangeArrowheads="1"/>
          </p:cNvSpPr>
          <p:nvPr/>
        </p:nvSpPr>
        <p:spPr bwMode="auto">
          <a:xfrm>
            <a:off x="7272339" y="4564253"/>
            <a:ext cx="1998663" cy="1283910"/>
          </a:xfrm>
          <a:prstGeom prst="flowChartDecision">
            <a:avLst/>
          </a:prstGeom>
          <a:blipFill>
            <a:blip r:embed="rId3" cstate="print"/>
            <a:stretch>
              <a:fillRect/>
            </a:stretch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Orphan </a:t>
            </a:r>
          </a:p>
          <a:p>
            <a:pPr algn="ctr">
              <a:defRPr/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Work?</a:t>
            </a:r>
          </a:p>
        </p:txBody>
      </p:sp>
      <p:cxnSp>
        <p:nvCxnSpPr>
          <p:cNvPr id="89" name="Straight Arrow Connector 88"/>
          <p:cNvCxnSpPr>
            <a:stCxn id="81926" idx="2"/>
            <a:endCxn id="81924" idx="0"/>
          </p:cNvCxnSpPr>
          <p:nvPr/>
        </p:nvCxnSpPr>
        <p:spPr bwMode="auto">
          <a:xfrm rot="5400000">
            <a:off x="5969002" y="2008190"/>
            <a:ext cx="468313" cy="1587"/>
          </a:xfrm>
          <a:prstGeom prst="straightConnector1">
            <a:avLst/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96" name="Straight Arrow Connector 95"/>
          <p:cNvCxnSpPr>
            <a:stCxn id="81923" idx="2"/>
            <a:endCxn id="81928" idx="0"/>
          </p:cNvCxnSpPr>
          <p:nvPr/>
        </p:nvCxnSpPr>
        <p:spPr bwMode="auto">
          <a:xfrm rot="16200000" flipH="1">
            <a:off x="2974977" y="1847851"/>
            <a:ext cx="320675" cy="0"/>
          </a:xfrm>
          <a:prstGeom prst="straightConnector1">
            <a:avLst/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20" name="Straight Arrow Connector 119"/>
          <p:cNvCxnSpPr>
            <a:stCxn id="81931" idx="2"/>
            <a:endCxn id="148" idx="0"/>
          </p:cNvCxnSpPr>
          <p:nvPr/>
        </p:nvCxnSpPr>
        <p:spPr bwMode="auto">
          <a:xfrm rot="16200000" flipH="1">
            <a:off x="8878096" y="2151857"/>
            <a:ext cx="785813" cy="0"/>
          </a:xfrm>
          <a:prstGeom prst="straightConnector1">
            <a:avLst/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203" name="AutoShape 7"/>
          <p:cNvSpPr>
            <a:spLocks noChangeArrowheads="1"/>
          </p:cNvSpPr>
          <p:nvPr/>
        </p:nvSpPr>
        <p:spPr bwMode="auto">
          <a:xfrm>
            <a:off x="3570290" y="3527425"/>
            <a:ext cx="1404937" cy="1360488"/>
          </a:xfrm>
          <a:prstGeom prst="flowChartDecisio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Get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Permission?</a:t>
            </a:r>
          </a:p>
        </p:txBody>
      </p:sp>
      <p:cxnSp>
        <p:nvCxnSpPr>
          <p:cNvPr id="95" name="Straight Arrow Connector 94"/>
          <p:cNvCxnSpPr>
            <a:endCxn id="81939" idx="0"/>
          </p:cNvCxnSpPr>
          <p:nvPr/>
        </p:nvCxnSpPr>
        <p:spPr bwMode="auto">
          <a:xfrm rot="16200000" flipH="1">
            <a:off x="6021449" y="2408178"/>
            <a:ext cx="5060831" cy="2324101"/>
          </a:xfrm>
          <a:prstGeom prst="bentConnector3">
            <a:avLst>
              <a:gd name="adj1" fmla="val 50000"/>
            </a:avLst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81939" name="AutoShape 19"/>
          <p:cNvSpPr>
            <a:spLocks noChangeArrowheads="1"/>
          </p:cNvSpPr>
          <p:nvPr/>
        </p:nvSpPr>
        <p:spPr bwMode="auto">
          <a:xfrm>
            <a:off x="9271002" y="6100645"/>
            <a:ext cx="885825" cy="519351"/>
          </a:xfrm>
          <a:prstGeom prst="flowChartTerminator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Go</a:t>
            </a:r>
          </a:p>
        </p:txBody>
      </p:sp>
      <p:sp>
        <p:nvSpPr>
          <p:cNvPr id="439" name="TextBox 438"/>
          <p:cNvSpPr txBox="1"/>
          <p:nvPr/>
        </p:nvSpPr>
        <p:spPr>
          <a:xfrm>
            <a:off x="9201150" y="4864100"/>
            <a:ext cx="31273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440" name="TextBox 439"/>
          <p:cNvSpPr txBox="1"/>
          <p:nvPr/>
        </p:nvSpPr>
        <p:spPr>
          <a:xfrm>
            <a:off x="8778876" y="4389438"/>
            <a:ext cx="31273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441" name="TextBox 440"/>
          <p:cNvSpPr txBox="1"/>
          <p:nvPr/>
        </p:nvSpPr>
        <p:spPr>
          <a:xfrm>
            <a:off x="6896101" y="4389438"/>
            <a:ext cx="3143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442" name="TextBox 441"/>
          <p:cNvSpPr txBox="1"/>
          <p:nvPr/>
        </p:nvSpPr>
        <p:spPr>
          <a:xfrm>
            <a:off x="5667376" y="4389438"/>
            <a:ext cx="31273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443" name="TextBox 442"/>
          <p:cNvSpPr txBox="1"/>
          <p:nvPr/>
        </p:nvSpPr>
        <p:spPr>
          <a:xfrm>
            <a:off x="4614866" y="3328988"/>
            <a:ext cx="312737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444" name="TextBox 443"/>
          <p:cNvSpPr txBox="1"/>
          <p:nvPr/>
        </p:nvSpPr>
        <p:spPr>
          <a:xfrm>
            <a:off x="9201150" y="4479925"/>
            <a:ext cx="31273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445" name="TextBox 444"/>
          <p:cNvSpPr txBox="1"/>
          <p:nvPr/>
        </p:nvSpPr>
        <p:spPr>
          <a:xfrm>
            <a:off x="7512050" y="4389438"/>
            <a:ext cx="31273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446" name="TextBox 445"/>
          <p:cNvSpPr txBox="1"/>
          <p:nvPr/>
        </p:nvSpPr>
        <p:spPr>
          <a:xfrm>
            <a:off x="6288090" y="4389438"/>
            <a:ext cx="312737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448" name="TextBox 447"/>
          <p:cNvSpPr txBox="1"/>
          <p:nvPr/>
        </p:nvSpPr>
        <p:spPr>
          <a:xfrm>
            <a:off x="5059366" y="4379914"/>
            <a:ext cx="312737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cxnSp>
        <p:nvCxnSpPr>
          <p:cNvPr id="474" name="Straight Arrow Connector 94"/>
          <p:cNvCxnSpPr>
            <a:stCxn id="81931" idx="3"/>
            <a:endCxn id="81939" idx="0"/>
          </p:cNvCxnSpPr>
          <p:nvPr/>
        </p:nvCxnSpPr>
        <p:spPr bwMode="auto">
          <a:xfrm flipH="1">
            <a:off x="9713915" y="1000126"/>
            <a:ext cx="715963" cy="5100518"/>
          </a:xfrm>
          <a:prstGeom prst="bentConnector4">
            <a:avLst>
              <a:gd name="adj1" fmla="val -31929"/>
              <a:gd name="adj2" fmla="val 57439"/>
            </a:avLst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53" name="Straight Arrow Connector 152"/>
          <p:cNvCxnSpPr>
            <a:stCxn id="148" idx="2"/>
            <a:endCxn id="203" idx="3"/>
          </p:cNvCxnSpPr>
          <p:nvPr/>
        </p:nvCxnSpPr>
        <p:spPr bwMode="auto">
          <a:xfrm rot="5400000">
            <a:off x="6975477" y="1911352"/>
            <a:ext cx="295275" cy="4295775"/>
          </a:xfrm>
          <a:prstGeom prst="bentConnector2">
            <a:avLst/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148" name="AutoShape 11"/>
          <p:cNvSpPr>
            <a:spLocks noChangeArrowheads="1"/>
          </p:cNvSpPr>
          <p:nvPr/>
        </p:nvSpPr>
        <p:spPr bwMode="auto">
          <a:xfrm>
            <a:off x="8323264" y="2544765"/>
            <a:ext cx="1897063" cy="1366837"/>
          </a:xfrm>
          <a:prstGeom prst="flowChartDecision">
            <a:avLst/>
          </a:prstGeom>
          <a:solidFill>
            <a:schemeClr val="accent4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DMCA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Exception?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48" name="Right Arrow 47"/>
          <p:cNvSpPr/>
          <p:nvPr/>
        </p:nvSpPr>
        <p:spPr bwMode="auto">
          <a:xfrm rot="832662">
            <a:off x="7550153" y="104488"/>
            <a:ext cx="962025" cy="807029"/>
          </a:xfrm>
          <a:prstGeom prst="rightArrow">
            <a:avLst/>
          </a:prstGeom>
          <a:solidFill>
            <a:schemeClr val="accent2"/>
          </a:solidFill>
          <a:ln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tIns="91440" bIns="91440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Slide Number Placeholder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D9F784-B25E-4E82-A12C-B70FA75FBC7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53899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35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5" presetClass="emph" presetSubtype="0" repeatCount="2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1" grpId="0" animBg="1"/>
      <p:bldP spid="48" grpId="0" animBg="1"/>
      <p:bldP spid="4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7327" y="279402"/>
            <a:ext cx="8527547" cy="852754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3" name="AutoShape 11"/>
          <p:cNvSpPr>
            <a:spLocks noChangeArrowheads="1"/>
          </p:cNvSpPr>
          <p:nvPr/>
        </p:nvSpPr>
        <p:spPr bwMode="auto">
          <a:xfrm>
            <a:off x="1833564" y="471489"/>
            <a:ext cx="2317751" cy="1517650"/>
          </a:xfrm>
          <a:prstGeom prst="flowChartDecision">
            <a:avLst/>
          </a:prstGeom>
          <a:solidFill>
            <a:schemeClr val="accent4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DMCA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Circumvention?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 rot="10800000" flipV="1">
            <a:off x="8382000" y="3168401"/>
            <a:ext cx="711200" cy="423862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9" name="Rounded Rectangle 8"/>
          <p:cNvSpPr>
            <a:spLocks noChangeArrowheads="1"/>
          </p:cNvSpPr>
          <p:nvPr/>
        </p:nvSpPr>
        <p:spPr bwMode="auto">
          <a:xfrm>
            <a:off x="7229475" y="3699490"/>
            <a:ext cx="2636420" cy="607815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square" tIns="91440" bIns="91440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31B243-BF30-4A28-8F7E-CD4DADB1877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809668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85011" y="1950244"/>
            <a:ext cx="11393905" cy="4524315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(a)(1)(A)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person shall </a:t>
            </a:r>
            <a:r>
              <a:rPr lang="en-US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circumvent</a:t>
            </a:r>
            <a:r>
              <a:rPr lang="en-US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technological measure</a:t>
            </a:r>
            <a:r>
              <a:rPr lang="en-US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effectively </a:t>
            </a:r>
            <a:r>
              <a:rPr lang="en-US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controls access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a </a:t>
            </a:r>
            <a:r>
              <a:rPr lang="en-US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protected under this title. 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(2) No person shall manufacture, import, offer to the public, </a:t>
            </a:r>
            <a:r>
              <a:rPr lang="en-US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provide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or otherwise traffic in any technology, product, </a:t>
            </a:r>
            <a:r>
              <a:rPr lang="en-US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service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device, component, or part thereof, that--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(A) is primarily designed or produced for the purpose of </a:t>
            </a:r>
            <a:r>
              <a:rPr lang="en-US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circumventing a technological measure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effectively controls access to a work protected under this title . . . .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(3) As used in this subsection--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(A) to </a:t>
            </a:r>
            <a:r>
              <a:rPr lang="en-US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"circumvent a technological measure"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means </a:t>
            </a:r>
            <a:r>
              <a:rPr lang="en-US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descramble a scrambled work, to decrypt an encrypted work, or otherwise to avoid, bypass, remove, deactivate, or impair a technological measure, </a:t>
            </a:r>
            <a:r>
              <a:rPr lang="en-US" sz="2400" i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without the authority of the copyright owner</a:t>
            </a:r>
            <a:r>
              <a:rPr lang="en-US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. . .</a:t>
            </a:r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1755776" y="279401"/>
            <a:ext cx="2317751" cy="1517650"/>
          </a:xfrm>
          <a:prstGeom prst="flowChartDecision">
            <a:avLst/>
          </a:prstGeom>
          <a:solidFill>
            <a:schemeClr val="accent4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DMCA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Circumvention?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006975" y="1014413"/>
            <a:ext cx="5297488" cy="40011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U.S. Code § 1201 – Circumvention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83751B-5CEC-4FA2-B6B4-C3D5D9686B8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36674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64033" y="2392065"/>
            <a:ext cx="9879628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 Fair Use 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or Teach Act </a:t>
            </a:r>
          </a:p>
          <a:p>
            <a:pPr algn="ctr">
              <a:defRPr/>
            </a:pP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Exception for 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Circumvention!</a:t>
            </a:r>
          </a:p>
        </p:txBody>
      </p:sp>
      <p:sp>
        <p:nvSpPr>
          <p:cNvPr id="4" name="AutoShape 11"/>
          <p:cNvSpPr>
            <a:spLocks noChangeArrowheads="1"/>
          </p:cNvSpPr>
          <p:nvPr/>
        </p:nvSpPr>
        <p:spPr bwMode="auto">
          <a:xfrm>
            <a:off x="1755776" y="279401"/>
            <a:ext cx="2317751" cy="1517650"/>
          </a:xfrm>
          <a:prstGeom prst="flowChartDecision">
            <a:avLst/>
          </a:prstGeom>
          <a:solidFill>
            <a:schemeClr val="accent4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DMCA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Circumvention?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83751B-5CEC-4FA2-B6B4-C3D5D9686B8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812469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pyright &amp; Licensing Problems in Higher Education.handouts">
  <a:themeElements>
    <a:clrScheme name="Copyright &amp; Licensing">
      <a:dk1>
        <a:srgbClr val="336699"/>
      </a:dk1>
      <a:lt1>
        <a:srgbClr val="FFFFFF"/>
      </a:lt1>
      <a:dk2>
        <a:srgbClr val="AFCAFF"/>
      </a:dk2>
      <a:lt2>
        <a:srgbClr val="AFCAFF"/>
      </a:lt2>
      <a:accent1>
        <a:srgbClr val="151515"/>
      </a:accent1>
      <a:accent2>
        <a:srgbClr val="FF0000"/>
      </a:accent2>
      <a:accent3>
        <a:srgbClr val="E9CD23"/>
      </a:accent3>
      <a:accent4>
        <a:srgbClr val="7075A6"/>
      </a:accent4>
      <a:accent5>
        <a:srgbClr val="AAADCA"/>
      </a:accent5>
      <a:accent6>
        <a:srgbClr val="009644"/>
      </a:accent6>
      <a:hlink>
        <a:srgbClr val="264C72"/>
      </a:hlink>
      <a:folHlink>
        <a:srgbClr val="264C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50000"/>
          </a:schemeClr>
        </a:solidFill>
      </a:spPr>
      <a:bodyPr wrap="square" lIns="182880" tIns="91440" rIns="182880" bIns="91440">
        <a:spAutoFit/>
      </a:bodyPr>
      <a:lstStyle>
        <a:defPPr marL="228600" indent="-228600">
          <a:buFont typeface="Arial" pitchFamily="34" charset="0"/>
          <a:buChar char="•"/>
          <a:defRPr sz="2400" i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91440" rIns="91440" bIns="9144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">
  <a:themeElements>
    <a:clrScheme name="Copyright &amp; Licensing">
      <a:dk1>
        <a:srgbClr val="336699"/>
      </a:dk1>
      <a:lt1>
        <a:srgbClr val="FFFFFF"/>
      </a:lt1>
      <a:dk2>
        <a:srgbClr val="AFCAFF"/>
      </a:dk2>
      <a:lt2>
        <a:srgbClr val="AFCAFF"/>
      </a:lt2>
      <a:accent1>
        <a:srgbClr val="151515"/>
      </a:accent1>
      <a:accent2>
        <a:srgbClr val="FF0000"/>
      </a:accent2>
      <a:accent3>
        <a:srgbClr val="E9CD23"/>
      </a:accent3>
      <a:accent4>
        <a:srgbClr val="7075A6"/>
      </a:accent4>
      <a:accent5>
        <a:srgbClr val="AAADCA"/>
      </a:accent5>
      <a:accent6>
        <a:srgbClr val="009644"/>
      </a:accent6>
      <a:hlink>
        <a:srgbClr val="264C72"/>
      </a:hlink>
      <a:folHlink>
        <a:srgbClr val="264C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50000"/>
          </a:schemeClr>
        </a:solidFill>
      </a:spPr>
      <a:bodyPr wrap="square" lIns="182880" tIns="91440" rIns="182880" bIns="91440">
        <a:spAutoFit/>
      </a:bodyPr>
      <a:lstStyle>
        <a:defPPr marL="228600" indent="-228600">
          <a:buFont typeface="Arial" pitchFamily="34" charset="0"/>
          <a:buChar char="•"/>
          <a:defRPr sz="2400" i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91440" rIns="91440" bIns="9144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Infopalooza1</Template>
  <TotalTime>202</TotalTime>
  <Words>695</Words>
  <Application>Microsoft Office PowerPoint</Application>
  <PresentationFormat>Widescreen</PresentationFormat>
  <Paragraphs>154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 Unicode MS</vt:lpstr>
      <vt:lpstr>Arial</vt:lpstr>
      <vt:lpstr>Calibri</vt:lpstr>
      <vt:lpstr>Copyright &amp; Licensing Problems in Higher Education.handouts</vt:lpstr>
      <vt:lpstr>CU</vt:lpstr>
      <vt:lpstr>DMCA § 2012 and Education</vt:lpstr>
      <vt:lpstr>Problem</vt:lpstr>
      <vt:lpstr>PowerPoint Presentation</vt:lpstr>
      <vt:lpstr>Solving the Problem: The Basic Framework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End</vt:lpstr>
    </vt:vector>
  </TitlesOfParts>
  <Company>UMKC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6</dc:title>
  <dc:creator>Callister, Paul D.</dc:creator>
  <cp:lastModifiedBy>Callister, Paul D.</cp:lastModifiedBy>
  <cp:revision>17</cp:revision>
  <dcterms:created xsi:type="dcterms:W3CDTF">2014-06-13T21:33:38Z</dcterms:created>
  <dcterms:modified xsi:type="dcterms:W3CDTF">2014-07-29T20:36:59Z</dcterms:modified>
</cp:coreProperties>
</file>