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90" r:id="rId4"/>
    <p:sldId id="259" r:id="rId5"/>
    <p:sldId id="260" r:id="rId6"/>
    <p:sldId id="261" r:id="rId7"/>
    <p:sldId id="262" r:id="rId8"/>
    <p:sldId id="263" r:id="rId9"/>
    <p:sldId id="264" r:id="rId10"/>
    <p:sldId id="291" r:id="rId11"/>
    <p:sldId id="265" r:id="rId12"/>
    <p:sldId id="266" r:id="rId13"/>
    <p:sldId id="267" r:id="rId14"/>
    <p:sldId id="268" r:id="rId15"/>
    <p:sldId id="269" r:id="rId16"/>
    <p:sldId id="270" r:id="rId17"/>
    <p:sldId id="303" r:id="rId18"/>
    <p:sldId id="304" r:id="rId19"/>
    <p:sldId id="305" r:id="rId20"/>
    <p:sldId id="292" r:id="rId21"/>
    <p:sldId id="271" r:id="rId22"/>
    <p:sldId id="272" r:id="rId23"/>
    <p:sldId id="273" r:id="rId24"/>
    <p:sldId id="299" r:id="rId25"/>
    <p:sldId id="300" r:id="rId26"/>
    <p:sldId id="301" r:id="rId27"/>
    <p:sldId id="293" r:id="rId28"/>
    <p:sldId id="274" r:id="rId29"/>
    <p:sldId id="275" r:id="rId30"/>
    <p:sldId id="276" r:id="rId31"/>
    <p:sldId id="294" r:id="rId32"/>
    <p:sldId id="277" r:id="rId33"/>
    <p:sldId id="278" r:id="rId34"/>
    <p:sldId id="295" r:id="rId35"/>
    <p:sldId id="279" r:id="rId36"/>
    <p:sldId id="280" r:id="rId37"/>
    <p:sldId id="296" r:id="rId38"/>
    <p:sldId id="281" r:id="rId39"/>
    <p:sldId id="282" r:id="rId40"/>
    <p:sldId id="283" r:id="rId41"/>
    <p:sldId id="297" r:id="rId42"/>
    <p:sldId id="284" r:id="rId43"/>
    <p:sldId id="285" r:id="rId44"/>
    <p:sldId id="286" r:id="rId45"/>
    <p:sldId id="287" r:id="rId46"/>
    <p:sldId id="298" r:id="rId47"/>
    <p:sldId id="288" r:id="rId48"/>
    <p:sldId id="289" r:id="rId49"/>
    <p:sldId id="30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67856"/>
      </p:ext>
    </p:extLst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87013"/>
      </p:ext>
    </p:extLst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9454"/>
      </p:ext>
    </p:extLst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6302"/>
      </p:ext>
    </p:extLst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73327"/>
      </p:ext>
    </p:extLst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11759"/>
      </p:ext>
    </p:extLst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92991"/>
      </p:ext>
    </p:extLst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2040"/>
      </p:ext>
    </p:extLst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10942"/>
      </p:ext>
    </p:extLst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22439"/>
      </p:ext>
    </p:extLst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392"/>
      </p:ext>
    </p:extLst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9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mtClean="0">
                <a:latin typeface="Arial" charset="0"/>
              </a:defRPr>
            </a:lvl1pPr>
          </a:lstStyle>
          <a:p>
            <a:fld id="{9855D99A-10D6-45B6-A420-59F6C5A80ED8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mtClean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fld id="{FE3D6455-6334-424D-93BE-76574A2C8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95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lu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Databases in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Finding Fracking’s Legal Issues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D. Callister, JD, MSLIS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Library and Professor of Law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UMKC School of Law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982683"/>
      </p:ext>
    </p:extLst>
  </p:cSld>
  <p:clrMapOvr>
    <a:masterClrMapping/>
  </p:clrMapOvr>
  <p:transition>
    <p:pull dir="l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Westlaw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570869"/>
      </p:ext>
    </p:extLst>
  </p:cSld>
  <p:clrMapOvr>
    <a:masterClrMapping/>
  </p:clrMapOvr>
  <p:transition>
    <p:pull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8895648">
            <a:off x="1458686" y="3211285"/>
            <a:ext cx="1676400" cy="816429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68925"/>
      </p:ext>
    </p:extLst>
  </p:cSld>
  <p:clrMapOvr>
    <a:masterClrMapping/>
  </p:clrMapOvr>
  <p:transition>
    <p:pull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es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3265714" y="1611086"/>
            <a:ext cx="2677886" cy="413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02715"/>
      </p:ext>
    </p:extLst>
  </p:cSld>
  <p:clrMapOvr>
    <a:masterClrMapping/>
  </p:clrMapOvr>
  <p:transition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er for Biological Diversity v. Bureau of Land Management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7826829" y="4582886"/>
            <a:ext cx="566057" cy="1970314"/>
          </a:xfrm>
          <a:prstGeom prst="rightBrace">
            <a:avLst/>
          </a:prstGeom>
          <a:solidFill>
            <a:schemeClr val="tx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83969"/>
      </p:ext>
    </p:extLst>
  </p:cSld>
  <p:clrMapOvr>
    <a:masterClrMapping/>
  </p:clrMapOvr>
  <p:transition>
    <p:pull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8331401">
            <a:off x="4724400" y="4125685"/>
            <a:ext cx="1774372" cy="838200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57108"/>
      </p:ext>
    </p:extLst>
  </p:cSld>
  <p:clrMapOvr>
    <a:masterClrMapping/>
  </p:clrMapOvr>
  <p:transition>
    <p:pull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ctitioner Insights for Energy &amp; Environment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6095999" y="3603172"/>
            <a:ext cx="1556657" cy="903514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92586"/>
      </p:ext>
    </p:extLst>
  </p:cSld>
  <p:clrMapOvr>
    <a:masterClrMapping/>
  </p:clrMapOvr>
  <p:transition>
    <p:pull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&amp; Environment Secondary Sources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10071544">
            <a:off x="2993571" y="4593773"/>
            <a:ext cx="1719942" cy="903514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24777"/>
      </p:ext>
    </p:extLst>
  </p:cSld>
  <p:clrMapOvr>
    <a:masterClrMapping/>
  </p:clrMapOvr>
  <p:transition>
    <p:pull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9025353">
            <a:off x="6019799" y="4267200"/>
            <a:ext cx="914400" cy="533400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07753"/>
      </p:ext>
    </p:extLst>
  </p:cSld>
  <p:clrMapOvr>
    <a:masterClrMapping/>
  </p:clrMapOvr>
  <p:transition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ronmental Law Dockets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65928"/>
      </p:ext>
    </p:extLst>
  </p:cSld>
  <p:clrMapOvr>
    <a:masterClrMapping/>
  </p:clrMapOvr>
  <p:transition>
    <p:pull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C L., ET AL V. GINA MCCARTHY, ET AL - WestlawNex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5954486" y="3668486"/>
            <a:ext cx="664028" cy="20682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0800000">
            <a:off x="8251372" y="3586843"/>
            <a:ext cx="772885" cy="370114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07578"/>
      </p:ext>
    </p:extLst>
  </p:cSld>
  <p:clrMapOvr>
    <a:masterClrMapping/>
  </p:clrMapOvr>
  <p:transition>
    <p:pull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Mind Pro - H:\dox\Presentations\Ragsdale2014\Fracking (Hydro-fracturing).xmi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35242" r="12994" b="30423"/>
          <a:stretch/>
        </p:blipFill>
        <p:spPr>
          <a:xfrm>
            <a:off x="79572" y="1164772"/>
            <a:ext cx="12068884" cy="4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37873"/>
      </p:ext>
    </p:extLst>
  </p:cSld>
  <p:clrMapOvr>
    <a:masterClrMapping/>
  </p:clrMapOvr>
  <p:transition>
    <p:pull dir="l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CCH INTELLECONNECT (WOLTERS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Kluwer)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131333"/>
      </p:ext>
    </p:extLst>
  </p:cSld>
  <p:clrMapOvr>
    <a:masterClrMapping/>
  </p:clrMapOvr>
  <p:transition>
    <p:pull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scription Databases | Library | School of Law | University of Missouri-Kansas Cit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10800000">
            <a:off x="4746171" y="3614057"/>
            <a:ext cx="881743" cy="489857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91545"/>
      </p:ext>
    </p:extLst>
  </p:cSld>
  <p:clrMapOvr>
    <a:masterClrMapping/>
  </p:clrMapOvr>
  <p:transition>
    <p:pull dir="l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liConnec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>
            <a:off x="555171" y="4963886"/>
            <a:ext cx="163286" cy="1088571"/>
          </a:xfrm>
          <a:prstGeom prst="leftBrace">
            <a:avLst/>
          </a:prstGeom>
          <a:solidFill>
            <a:schemeClr val="tx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43437"/>
      </p:ext>
    </p:extLst>
  </p:cSld>
  <p:clrMapOvr>
    <a:masterClrMapping/>
  </p:clrMapOvr>
  <p:transition>
    <p:pull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liConnec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3194"/>
      </p:ext>
    </p:extLst>
  </p:cSld>
  <p:clrMapOvr>
    <a:masterClrMapping/>
  </p:clrMapOvr>
  <p:transition>
    <p:pull dir="l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Congressional Quarterly researcher Online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257305"/>
      </p:ext>
    </p:extLst>
  </p:cSld>
  <p:clrMapOvr>
    <a:masterClrMapping/>
  </p:clrMapOvr>
  <p:transition>
    <p:pull dir="l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 Researcher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6389914" y="1447800"/>
            <a:ext cx="827314" cy="381000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8334"/>
      </p:ext>
    </p:extLst>
  </p:cSld>
  <p:clrMapOvr>
    <a:masterClrMapping/>
  </p:clrMapOvr>
  <p:transition>
    <p:pull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rch Results: CQR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514600" y="3461657"/>
            <a:ext cx="489857" cy="23948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46465"/>
      </p:ext>
    </p:extLst>
  </p:cSld>
  <p:clrMapOvr>
    <a:masterClrMapping/>
  </p:clrMapOvr>
  <p:transition>
    <p:pull dir="l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Proquest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Congressional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328228"/>
      </p:ext>
    </p:extLst>
  </p:cSld>
  <p:clrMapOvr>
    <a:masterClrMapping/>
  </p:clrMapOvr>
  <p:transition>
    <p:pull dir="l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ressional Publications - Advanced Search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02014"/>
      </p:ext>
    </p:extLst>
  </p:cSld>
  <p:clrMapOvr>
    <a:masterClrMapping/>
  </p:clrMapOvr>
  <p:transition>
    <p:pull dir="l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ressional Document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5606143" y="3722914"/>
            <a:ext cx="4005943" cy="47897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95058"/>
      </p:ext>
    </p:extLst>
  </p:cSld>
  <p:clrMapOvr>
    <a:masterClrMapping/>
  </p:clrMapOvr>
  <p:transition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Bloomberg Law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452342"/>
      </p:ext>
    </p:extLst>
  </p:cSld>
  <p:clrMapOvr>
    <a:masterClrMapping/>
  </p:clrMapOvr>
  <p:transition>
    <p:pull dir="l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itlementkeys=1234_app-gis_congresearch_crs-2014-rsi-0330-1.pdf (SECURED) - Adobe Acrobat Pr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-38889"/>
            <a:ext cx="11517085" cy="69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39336"/>
      </p:ext>
    </p:extLst>
  </p:cSld>
  <p:clrMapOvr>
    <a:masterClrMapping/>
  </p:clrMapOvr>
  <p:transition>
    <p:pull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Google scholar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172558"/>
      </p:ext>
    </p:extLst>
  </p:cSld>
  <p:clrMapOvr>
    <a:masterClrMapping/>
  </p:clrMapOvr>
  <p:transition>
    <p:pull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Scholar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36396"/>
      </p:ext>
    </p:extLst>
  </p:cSld>
  <p:clrMapOvr>
    <a:masterClrMapping/>
  </p:clrMapOvr>
  <p:transition>
    <p:pull dir="l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cking - Google Scholar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8081423">
            <a:off x="4408714" y="1937657"/>
            <a:ext cx="1251857" cy="685800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96865"/>
      </p:ext>
    </p:extLst>
  </p:cSld>
  <p:clrMapOvr>
    <a:masterClrMapping/>
  </p:clrMapOvr>
  <p:transition>
    <p:pull dir="l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Google .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 search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118221"/>
      </p:ext>
    </p:extLst>
  </p:cSld>
  <p:clrMapOvr>
    <a:masterClrMapping/>
  </p:clrMapOvr>
  <p:transition>
    <p:pull dir="l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1060"/>
      </p:ext>
    </p:extLst>
  </p:cSld>
  <p:clrMapOvr>
    <a:masterClrMapping/>
  </p:clrMapOvr>
  <p:transition>
    <p:pull dir="l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:.gov fracking - Google Search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>
            <a:off x="1774371" y="3951514"/>
            <a:ext cx="76200" cy="859972"/>
          </a:xfrm>
          <a:prstGeom prst="leftBrace">
            <a:avLst/>
          </a:prstGeom>
          <a:solidFill>
            <a:schemeClr val="tx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5265"/>
      </p:ext>
    </p:extLst>
  </p:cSld>
  <p:clrMapOvr>
    <a:masterClrMapping/>
  </p:clrMapOvr>
  <p:transition>
    <p:pull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Social Science Research network (SSRN)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581719"/>
      </p:ext>
    </p:extLst>
  </p:cSld>
  <p:clrMapOvr>
    <a:masterClrMapping/>
  </p:clrMapOvr>
  <p:transition>
    <p:pull dir="l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:: SSRN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7933216">
            <a:off x="3472542" y="1371602"/>
            <a:ext cx="968829" cy="598714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12368"/>
      </p:ext>
    </p:extLst>
  </p:cSld>
  <p:clrMapOvr>
    <a:masterClrMapping/>
  </p:clrMapOvr>
  <p:transition>
    <p:pull dir="l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 eLibrary :: SSRN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5083629" y="3733800"/>
            <a:ext cx="696685" cy="27214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36393"/>
      </p:ext>
    </p:extLst>
  </p:cSld>
  <p:clrMapOvr>
    <a:masterClrMapping/>
  </p:clrMapOvr>
  <p:transition>
    <p:pull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rary | School of Law | University of Missouri-Kansas Cit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7" y="-7877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8161153">
            <a:off x="5170516" y="3857105"/>
            <a:ext cx="2044931" cy="1005840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66451"/>
      </p:ext>
    </p:extLst>
  </p:cSld>
  <p:clrMapOvr>
    <a:masterClrMapping/>
  </p:clrMapOvr>
  <p:transition>
    <p:pull dir="l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RN Electronic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10286288">
            <a:off x="4354286" y="5072743"/>
            <a:ext cx="881743" cy="206828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245429" y="3429000"/>
            <a:ext cx="337457" cy="14151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84647"/>
      </p:ext>
    </p:extLst>
  </p:cSld>
  <p:clrMapOvr>
    <a:masterClrMapping/>
  </p:clrMapOvr>
  <p:transition>
    <p:pull dir="l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 lexis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025821"/>
      </p:ext>
    </p:extLst>
  </p:cSld>
  <p:clrMapOvr>
    <a:masterClrMapping/>
  </p:clrMapOvr>
  <p:transition>
    <p:pull dir="l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xis Advance® Hom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38327"/>
      </p:ext>
    </p:extLst>
  </p:cSld>
  <p:clrMapOvr>
    <a:masterClrMapping/>
  </p:clrMapOvr>
  <p:transition>
    <p:pull dir="l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ults for fracking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783772" y="2144486"/>
            <a:ext cx="978408" cy="484632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73506"/>
      </p:ext>
    </p:extLst>
  </p:cSld>
  <p:clrMapOvr>
    <a:masterClrMapping/>
  </p:clrMapOvr>
  <p:transition>
    <p:pull dir="l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ults for fracking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3991"/>
      </p:ext>
    </p:extLst>
  </p:cSld>
  <p:clrMapOvr>
    <a:masterClrMapping/>
  </p:clrMapOvr>
  <p:transition>
    <p:pull dir="l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0 results for fracking (narrowed)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5563"/>
      </p:ext>
    </p:extLst>
  </p:cSld>
  <p:clrMapOvr>
    <a:masterClrMapping/>
  </p:clrMapOvr>
  <p:transition>
    <p:pull dir="l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 Thomas.gov (now beta.congress.gov)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514704"/>
      </p:ext>
    </p:extLst>
  </p:cSld>
  <p:clrMapOvr>
    <a:masterClrMapping/>
  </p:clrMapOvr>
  <p:transition>
    <p:pull dir="l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ress.gov | Library of Congres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3733800" y="2917371"/>
            <a:ext cx="631371" cy="27214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66912"/>
      </p:ext>
    </p:extLst>
  </p:cSld>
  <p:clrMapOvr>
    <a:masterClrMapping/>
  </p:clrMapOvr>
  <p:transition>
    <p:pull dir="l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gislative Search Results | Congress.gov | Library of Congres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4343"/>
      </p:ext>
    </p:extLst>
  </p:cSld>
  <p:clrMapOvr>
    <a:masterClrMapping/>
  </p:clrMapOvr>
  <p:transition>
    <p:pull dir="l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318330"/>
            <a:ext cx="2862944" cy="136207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366247"/>
      </p:ext>
    </p:extLst>
  </p:cSld>
  <p:clrMapOvr>
    <a:masterClrMapping/>
  </p:clrMapOvr>
  <p:transition>
    <p:pull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scription Databases | Library | School of Law | University of Missouri-Kansas Cit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7953"/>
      </p:ext>
    </p:extLst>
  </p:cSld>
  <p:clrMapOvr>
    <a:masterClrMapping/>
  </p:clrMapOvr>
  <p:transition>
    <p:pull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berg Law - Windows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7472221">
            <a:off x="5910942" y="2536371"/>
            <a:ext cx="1796143" cy="130628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3059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oomberg Law - BNA Law Reports - Windows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9880688">
            <a:off x="3004457" y="3418115"/>
            <a:ext cx="1589314" cy="794657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1496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berg Law - BNA Law Reports - Environment Reporter - Windows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8251372" y="3842656"/>
            <a:ext cx="762000" cy="23948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8943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berg Law - Search - Windows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1" y="0"/>
            <a:ext cx="1142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57505"/>
      </p:ext>
    </p:extLst>
  </p:cSld>
  <p:clrMapOvr>
    <a:masterClrMapping/>
  </p:clrMapOvr>
  <p:transition>
    <p:pull dir="lu"/>
  </p:transition>
</p:sld>
</file>

<file path=ppt/theme/theme1.xml><?xml version="1.0" encoding="utf-8"?>
<a:theme xmlns:a="http://schemas.openxmlformats.org/drawingml/2006/main" name="CU">
  <a:themeElements>
    <a:clrScheme name="CU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BooksAboveThrone.UMKC.7.retreat</Template>
  <TotalTime>127</TotalTime>
  <Words>84</Words>
  <Application>Microsoft Office PowerPoint</Application>
  <PresentationFormat>Widescreen</PresentationFormat>
  <Paragraphs>15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Arial</vt:lpstr>
      <vt:lpstr>CU</vt:lpstr>
      <vt:lpstr>10 Databases in 20 Minutes – Finding Fracking’s Legal Issues</vt:lpstr>
      <vt:lpstr>PowerPoint Presentation</vt:lpstr>
      <vt:lpstr>1. Bloomberg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Westlaw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 CCH INTELLECONNECT (WOLTERS Kluwer)</vt:lpstr>
      <vt:lpstr>PowerPoint Presentation</vt:lpstr>
      <vt:lpstr>PowerPoint Presentation</vt:lpstr>
      <vt:lpstr>PowerPoint Presentation</vt:lpstr>
      <vt:lpstr>4.  Congressional Quarterly researcher Online</vt:lpstr>
      <vt:lpstr>PowerPoint Presentation</vt:lpstr>
      <vt:lpstr>PowerPoint Presentation</vt:lpstr>
      <vt:lpstr>5. Proquest Congressional</vt:lpstr>
      <vt:lpstr>PowerPoint Presentation</vt:lpstr>
      <vt:lpstr>PowerPoint Presentation</vt:lpstr>
      <vt:lpstr>PowerPoint Presentation</vt:lpstr>
      <vt:lpstr>6. Google scholar</vt:lpstr>
      <vt:lpstr>PowerPoint Presentation</vt:lpstr>
      <vt:lpstr>PowerPoint Presentation</vt:lpstr>
      <vt:lpstr>7. Google .gov site search</vt:lpstr>
      <vt:lpstr>PowerPoint Presentation</vt:lpstr>
      <vt:lpstr>PowerPoint Presentation</vt:lpstr>
      <vt:lpstr>8.  Social Science Research network (SSRN)</vt:lpstr>
      <vt:lpstr>PowerPoint Presentation</vt:lpstr>
      <vt:lpstr>PowerPoint Presentation</vt:lpstr>
      <vt:lpstr>PowerPoint Presentation</vt:lpstr>
      <vt:lpstr>9.  lexis</vt:lpstr>
      <vt:lpstr>PowerPoint Presentation</vt:lpstr>
      <vt:lpstr>PowerPoint Presentation</vt:lpstr>
      <vt:lpstr>PowerPoint Presentation</vt:lpstr>
      <vt:lpstr>PowerPoint Presentation</vt:lpstr>
      <vt:lpstr>10.  Thomas.gov (now beta.congress.gov) </vt:lpstr>
      <vt:lpstr>PowerPoint Presentation</vt:lpstr>
      <vt:lpstr>PowerPoint Presentation</vt:lpstr>
      <vt:lpstr>The End</vt:lpstr>
    </vt:vector>
  </TitlesOfParts>
  <Company>UMKC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and Research Legal Issues for Papers</dc:title>
  <dc:creator>Callister, Paul D.</dc:creator>
  <cp:lastModifiedBy>Callister, Paul D.</cp:lastModifiedBy>
  <cp:revision>19</cp:revision>
  <dcterms:created xsi:type="dcterms:W3CDTF">2014-09-17T19:31:34Z</dcterms:created>
  <dcterms:modified xsi:type="dcterms:W3CDTF">2014-09-17T21:51:14Z</dcterms:modified>
</cp:coreProperties>
</file>