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FB2977-1530-4071-B38D-B2AC0A188C82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6D370D-B62F-4963-B816-877985DB2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83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6A813D-3302-46F4-979C-0D5B6EFF4AAD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017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16D8B-9C75-4B2A-A15A-305068277C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36335"/>
      </p:ext>
    </p:extLst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D3D50-5CB4-437B-930D-87D6012EE9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95999"/>
      </p:ext>
    </p:extLst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5BE22-DDFC-4B88-AC21-94E76E1375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36337"/>
      </p:ext>
    </p:extLst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9F784-B25E-4E82-A12C-B70FA75FBC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95599"/>
      </p:ext>
    </p:extLst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BBEF-3BCC-4318-807A-90E7EC1442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04850"/>
      </p:ext>
    </p:extLst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FE16E-5B2C-4EC1-8241-3098224730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47363"/>
      </p:ext>
    </p:extLst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100E7-BF2D-440D-B516-ED04197AC7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62555"/>
      </p:ext>
    </p:extLst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3751B-5CEC-4FA2-B6B4-C3D5D9686B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38694"/>
      </p:ext>
    </p:extLst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1B243-BF30-4A28-8F7E-CD4DADB187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83278"/>
      </p:ext>
    </p:extLst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0852C-0CF1-45BE-B714-CCDF064BDE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06584"/>
      </p:ext>
    </p:extLst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27D99-A462-40A2-820E-2E04BC97BA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85104"/>
      </p:ext>
    </p:extLst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rgbClr val="0099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78146351-5944-4767-83F8-E187B8B27DCF}" type="slidenum">
              <a:rPr lang="en-US" sz="1400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366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l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w.cornell.edu/uscode/text/17/10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2.ppt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bguides.library.umkc.edu/fairuse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package" Target="../embeddings/Microsoft_PowerPoint_Presentation1.pptx"/><Relationship Id="rId4" Type="http://schemas.openxmlformats.org/officeDocument/2006/relationships/hyperlink" Target="http://blogs.library.duke.edu/scholcom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w.cornell.edu/uscode/text/17/10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8972" y="2639745"/>
            <a:ext cx="10363200" cy="1362075"/>
          </a:xfrm>
        </p:spPr>
        <p:txBody>
          <a:bodyPr/>
          <a:lstStyle/>
          <a:p>
            <a:pPr algn="ctr"/>
            <a:r>
              <a:rPr lang="en-US" sz="2800" b="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D. Callister</a:t>
            </a:r>
            <a:r>
              <a:rPr lang="en-US" sz="2000" b="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JD, MSLIS</a:t>
            </a:r>
            <a:r>
              <a:rPr lang="en-US" sz="2800" b="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of the Leon E. Bloch Law Library </a:t>
            </a:r>
            <a:br>
              <a:rPr lang="en-US" sz="2800" b="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Professor of Law </a:t>
            </a:r>
            <a:br>
              <a:rPr lang="en-US" sz="2800" b="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UMKC School of Law</a:t>
            </a:r>
            <a:endParaRPr lang="en-US" sz="2800" b="0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08972" y="716420"/>
            <a:ext cx="10363200" cy="1500187"/>
          </a:xfrm>
        </p:spPr>
        <p:txBody>
          <a:bodyPr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in Higher Education in the Aftermath of the Georgia State Cases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9F784-B25E-4E82-A12C-B70FA75FBC7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16313" y="5419030"/>
            <a:ext cx="3948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http://tinyurl.com/mpamdaw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002838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III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544215"/>
            <a:ext cx="6400800" cy="1752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Georgia State – 11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Cir.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(Cambridge Univ. Press v. Patton)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019659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Cir. Court in applying “fair use” (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17 USC § 107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factor (Nature of the Use):  Cir. Court found all uses to be educational.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factor (Character of Material):  Cir. Court rejected Dist. Court’s characterization that material was either factual 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fiction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—recognized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sliding scale of creativity in factual work.</a:t>
            </a:r>
          </a:p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factor (Amount of Use):  Cir. Court rejected any “hard evidentiary presumptions” as to the amount of use.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Fourth factor (Effect on the Market):  Cir. Court agreed with Dist. Court’s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(available licenses for excerpt plus revenue),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 that it felt that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factor should outweigh the others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Rejected the Classroom Guidelines</a:t>
            </a:r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9F784-B25E-4E82-A12C-B70FA75FBC7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5991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606164"/>
            <a:ext cx="10880036" cy="3031752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can you scan a single chapter of a </a:t>
            </a:r>
            <a:b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copyrighted book and place it on Blackboard </a:t>
            </a:r>
            <a:b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permission of the author?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3751B-5CEC-4FA2-B6B4-C3D5D9686B8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888494"/>
              </p:ext>
            </p:extLst>
          </p:nvPr>
        </p:nvGraphicFramePr>
        <p:xfrm>
          <a:off x="9328205" y="567690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Presentation" showAsIcon="1" r:id="rId3" imgW="914400" imgH="806400" progId="PowerPoint.Show.12">
                  <p:embed/>
                </p:oleObj>
              </mc:Choice>
              <mc:Fallback>
                <p:oleObj name="Presentation" showAsIcon="1" r:id="rId3" imgW="914400" imgH="8064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28205" y="567690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9978412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7161" y="4498372"/>
            <a:ext cx="6400800" cy="1752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http://tinyurl.com/mpamdaw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7132425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2286000" y="1752601"/>
            <a:ext cx="7467600" cy="2954655"/>
          </a:xfrm>
          <a:prstGeom prst="rect">
            <a:avLst/>
          </a:prstGeom>
          <a:solidFill>
            <a:schemeClr val="tx1">
              <a:lumMod val="50000"/>
            </a:schemeClr>
          </a:solidFill>
          <a:ln w="1905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274320" tIns="182880" rIns="274320" bIns="182880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FOLLOWING PRESENTATION IS FOR DISCUSIONAL PURPOSES ONLY AND SHOULD NOT BE CONSTRUED AS OR REPLACE THE NEED FOR OBTAINING LEGAL ADVICE.  YOU SHOULD CONSULT AN ATTORNEY.</a:t>
            </a:r>
          </a:p>
        </p:txBody>
      </p:sp>
    </p:spTree>
    <p:extLst>
      <p:ext uri="{BB962C8B-B14F-4D97-AF65-F5344CB8AC3E}">
        <p14:creationId xmlns:p14="http://schemas.microsoft.com/office/powerpoint/2010/main" val="3787656731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606164"/>
            <a:ext cx="4980167" cy="3031752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scan a single chapter of a </a:t>
            </a:r>
            <a:b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copyrighted book and place it on Blackboard </a:t>
            </a:r>
            <a:b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permission of the author?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3751B-5CEC-4FA2-B6B4-C3D5D9686B8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455" y="850790"/>
            <a:ext cx="5430289" cy="50436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58177" y="592205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Creative Commons Attribution-Share Alike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</p:txBody>
      </p:sp>
    </p:spTree>
    <p:extLst>
      <p:ext uri="{BB962C8B-B14F-4D97-AF65-F5344CB8AC3E}">
        <p14:creationId xmlns:p14="http://schemas.microsoft.com/office/powerpoint/2010/main" val="2564859788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544215"/>
            <a:ext cx="6400800" cy="1752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 Use Checklist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157994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9F784-B25E-4E82-A12C-B70FA75FBC7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73" y="128614"/>
            <a:ext cx="9729627" cy="667036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235326">
            <a:off x="6426261" y="3210540"/>
            <a:ext cx="1715785" cy="852755"/>
          </a:xfrm>
          <a:prstGeom prst="rightArrow">
            <a:avLst/>
          </a:prstGeom>
          <a:solidFill>
            <a:schemeClr val="accent2"/>
          </a:solidFill>
        </p:spPr>
        <p:txBody>
          <a:bodyPr wrap="square" lIns="182880" tIns="91440" rIns="182880" bIns="91440" rtlCol="0" anchor="ctr">
            <a:spAutoFit/>
          </a:bodyPr>
          <a:lstStyle/>
          <a:p>
            <a:pPr marL="228600" indent="-228600" algn="ctr">
              <a:buFont typeface="Arial" pitchFamily="34" charset="0"/>
              <a:buChar char="•"/>
            </a:pP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091290"/>
              </p:ext>
            </p:extLst>
          </p:nvPr>
        </p:nvGraphicFramePr>
        <p:xfrm>
          <a:off x="10668000" y="3060569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Acrobat Document" showAsIcon="1" r:id="rId5" imgW="914400" imgH="806400" progId="AcroExch.Document.11">
                  <p:embed/>
                </p:oleObj>
              </mc:Choice>
              <mc:Fallback>
                <p:oleObj name="Acrobat Document" showAsIcon="1" r:id="rId5" imgW="914400" imgH="8064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0" y="3060569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425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II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544215"/>
            <a:ext cx="6400800" cy="1752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Georgia State – District Court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(Cambridge Univ. Press v. Becker)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1117962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275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68" y="1219201"/>
            <a:ext cx="11426024" cy="4195637"/>
          </a:xfrm>
        </p:spPr>
        <p:txBody>
          <a:bodyPr/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2008, Oxford University Press, Cambridge University Press and Sage Publications sue Georgia State University and several officers “in responsibility” – president, provost, dean of libraries and board of regents for injunctive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relief.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had provided students online access to unauthorized excerpts from scholarly books.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2009, university responds by providing copyright training and implementing a “fair use checklist” for faculty to submit when making material available online.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training, faculty were told “there was no across-the-board answer to [the question of amount], but that under fifteen percent would likely be safe and that under ten percent would be ‘really safe’.”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satisfied, publishers continue suit on basis that policy allows continued infringement and set forth 99 instances (later reduced to 75 instances) of infringement of copyright of scholarly books (which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not intended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textbooks)</a:t>
            </a:r>
          </a:p>
        </p:txBody>
      </p:sp>
    </p:spTree>
    <p:extLst>
      <p:ext uri="{BB962C8B-B14F-4D97-AF65-F5344CB8AC3E}">
        <p14:creationId xmlns:p14="http://schemas.microsoft.com/office/powerpoint/2010/main" val="315921662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770430" y="457200"/>
            <a:ext cx="680085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Georgia State - Impact Desired by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Plaintiffs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5715000"/>
            <a:ext cx="609600" cy="975360"/>
          </a:xfrm>
        </p:spPr>
      </p:pic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198939" y="5867401"/>
            <a:ext cx="4097337" cy="854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n-US" sz="1600" dirty="0">
                <a:solidFill>
                  <a:srgbClr val="E3EBF1"/>
                </a:solidFill>
              </a:rPr>
              <a:t>Kevin Smith, Duke University, Office of Scholarly Communications – see blog at </a:t>
            </a:r>
            <a:r>
              <a:rPr lang="en-US" sz="1600" dirty="0">
                <a:solidFill>
                  <a:srgbClr val="E3EBF1"/>
                </a:solidFill>
                <a:hlinkClick r:id="rId4"/>
              </a:rPr>
              <a:t>http://blogs.library.duke.edu/scholcomm/</a:t>
            </a:r>
            <a:r>
              <a:rPr lang="en-US" sz="1600" dirty="0">
                <a:solidFill>
                  <a:srgbClr val="E3EBF1"/>
                </a:solidFill>
              </a:rPr>
              <a:t> </a:t>
            </a: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2750976" y="1752600"/>
            <a:ext cx="72231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/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injunction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fair use by Classroom Copying Guidelines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Lesser of 10% or 1000 words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 fair use in any class to only 10% of course readings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 must be purchased by students or licensed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publishers access to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LMS (Learning Management System)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sites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979388"/>
              </p:ext>
            </p:extLst>
          </p:nvPr>
        </p:nvGraphicFramePr>
        <p:xfrm>
          <a:off x="9352059" y="2079569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Presentation" showAsIcon="1" r:id="rId5" imgW="914400" imgH="806400" progId="PowerPoint.Show.12">
                  <p:embed/>
                </p:oleObj>
              </mc:Choice>
              <mc:Fallback>
                <p:oleObj name="Presentation" showAsIcon="1" r:id="rId5" imgW="914400" imgH="8064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52059" y="2079569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7954462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Dist. Court in applying “fair use” (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17 USC § 107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factor (Nature of the Use):  Court found they were educational uses in all 48 instances of copying book chapters 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favors university)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factor (Character of Material):  Court found to be factual in all instances 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favors university)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factor (Amount of Use):  Court imposed a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chapter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10% “presumptive” test (if not more than one chapter or 10%, then favors university); if failed other considerations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Fourth factor (Effect on the Market):  Court looked at whether licenses were available for electronic excerpts, and if any revenues were generated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five instances of infringement found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Rejected the Classroom Guidelines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9F784-B25E-4E82-A12C-B70FA75FBC7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63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U">
  <a:themeElements>
    <a:clrScheme name="Copyright &amp; Licensing">
      <a:dk1>
        <a:srgbClr val="336699"/>
      </a:dk1>
      <a:lt1>
        <a:srgbClr val="FFFFFF"/>
      </a:lt1>
      <a:dk2>
        <a:srgbClr val="AFCAFF"/>
      </a:dk2>
      <a:lt2>
        <a:srgbClr val="AFCAFF"/>
      </a:lt2>
      <a:accent1>
        <a:srgbClr val="151515"/>
      </a:accent1>
      <a:accent2>
        <a:srgbClr val="FF0000"/>
      </a:accent2>
      <a:accent3>
        <a:srgbClr val="E9CD23"/>
      </a:accent3>
      <a:accent4>
        <a:srgbClr val="7075A6"/>
      </a:accent4>
      <a:accent5>
        <a:srgbClr val="AAADCA"/>
      </a:accent5>
      <a:accent6>
        <a:srgbClr val="009644"/>
      </a:accent6>
      <a:hlink>
        <a:srgbClr val="264C72"/>
      </a:hlink>
      <a:folHlink>
        <a:srgbClr val="264C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50000"/>
          </a:schemeClr>
        </a:solidFill>
      </a:spPr>
      <a:bodyPr wrap="square" lIns="182880" tIns="91440" rIns="182880" bIns="91440">
        <a:spAutoFit/>
      </a:bodyPr>
      <a:lstStyle>
        <a:defPPr marL="228600" indent="-228600">
          <a:buFont typeface="Arial" pitchFamily="34" charset="0"/>
          <a:buChar char="•"/>
          <a:defRPr sz="2400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91440" rIns="91440" bIns="9144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621</Words>
  <Application>Microsoft Office PowerPoint</Application>
  <PresentationFormat>Widescreen</PresentationFormat>
  <Paragraphs>51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CU</vt:lpstr>
      <vt:lpstr>Presentation</vt:lpstr>
      <vt:lpstr>Acrobat Document</vt:lpstr>
      <vt:lpstr>Paul D. Callister, JD, MSLIS Director of the Leon E. Bloch Law Library  &amp; Professor of Law  UMKC School of Law</vt:lpstr>
      <vt:lpstr>PowerPoint Presentation</vt:lpstr>
      <vt:lpstr>Can you scan a single chapter of a  copyrighted book and place it on Blackboard  without permission of the author?</vt:lpstr>
      <vt:lpstr>Part I</vt:lpstr>
      <vt:lpstr>PowerPoint Presentation</vt:lpstr>
      <vt:lpstr>Part II</vt:lpstr>
      <vt:lpstr>Facts</vt:lpstr>
      <vt:lpstr>Georgia State - Impact Desired by Plaintiffs</vt:lpstr>
      <vt:lpstr>Dist. Court in applying “fair use” (17 USC § 107)</vt:lpstr>
      <vt:lpstr>Part III</vt:lpstr>
      <vt:lpstr>Cir. Court in applying “fair use” (17 USC § 107)</vt:lpstr>
      <vt:lpstr>So can you scan a single chapter of a  copyrighted book and place it on Blackboard  without permission of the author?</vt:lpstr>
      <vt:lpstr>The End</vt:lpstr>
    </vt:vector>
  </TitlesOfParts>
  <Company>UMKC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 D. Callister, JD, MSLIS Director of the Leon E. Bloch Law Library  &amp; Professor of Law,  UMKC School of Law</dc:title>
  <dc:creator>Callister, Paul D.</dc:creator>
  <cp:lastModifiedBy>Callister, Paul D.</cp:lastModifiedBy>
  <cp:revision>18</cp:revision>
  <cp:lastPrinted>2015-01-15T19:58:48Z</cp:lastPrinted>
  <dcterms:created xsi:type="dcterms:W3CDTF">2015-01-14T16:57:19Z</dcterms:created>
  <dcterms:modified xsi:type="dcterms:W3CDTF">2015-01-16T14:55:58Z</dcterms:modified>
</cp:coreProperties>
</file>