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9" r:id="rId3"/>
    <p:sldId id="263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303" r:id="rId26"/>
    <p:sldId id="284" r:id="rId27"/>
    <p:sldId id="291" r:id="rId28"/>
    <p:sldId id="295" r:id="rId29"/>
    <p:sldId id="301" r:id="rId30"/>
    <p:sldId id="304" r:id="rId31"/>
    <p:sldId id="305" r:id="rId32"/>
    <p:sldId id="307" r:id="rId33"/>
    <p:sldId id="308" r:id="rId34"/>
    <p:sldId id="310" r:id="rId35"/>
    <p:sldId id="30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03539-44E5-4236-8771-BCE32B982C2E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7AE43-9553-4142-B59A-A4B2B76C4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D91E3-0CBB-476A-9851-3E21315D0D4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D8B-9C75-4B2A-A15A-305068277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29836"/>
      </p:ext>
    </p:extLst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3D50-5CB4-437B-930D-87D6012EE9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72406"/>
      </p:ext>
    </p:extLst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BE22-DDFC-4B88-AC21-94E76E1375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68543"/>
      </p:ext>
    </p:extLst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F784-B25E-4E82-A12C-B70FA75FBC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0135"/>
      </p:ext>
    </p:extLst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BBEF-3BCC-4318-807A-90E7EC1442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62201"/>
      </p:ext>
    </p:extLst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FE16E-5B2C-4EC1-8241-3098224730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2579"/>
      </p:ext>
    </p:extLst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00E7-BF2D-440D-B516-ED04197AC7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89681"/>
      </p:ext>
    </p:extLst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3751B-5CEC-4FA2-B6B4-C3D5D9686B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791"/>
      </p:ext>
    </p:extLst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B243-BF30-4A28-8F7E-CD4DADB187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10380"/>
      </p:ext>
    </p:extLst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852C-0CF1-45BE-B714-CCDF064BDE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94276"/>
      </p:ext>
    </p:extLst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27D99-A462-40A2-820E-2E04BC97BA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80469"/>
      </p:ext>
    </p:extLst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99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78146351-5944-4767-83F8-E187B8B27DCF}" type="slidenum">
              <a:rPr lang="en-US" sz="140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228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l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llisterp@umk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creativecommons.org/licenses/by-nd/2.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://libguides.library.umkc.edu/content.php?pid=374387&amp;sid=308247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hyperlink" Target="http://libguides.library.umkc.edu/cyberla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libguides.library.umkc.edu/content.php?pid=412721&amp;sid=3376018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http://libguides.library.umkc.edu/content.php?pid=412721&amp;sid=337601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://libguides.library.umkc.edu/content.php?pid=412721&amp;sid=338547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hyperlink" Target="http://laurel.lso.missouri.edu/record=b7837602~S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proxy.library.umkc.edu/login?url=http://site.ebrary.com/lib/umkc/Top?id=2000837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://law.lexisnexis.com/infopro/zimmerma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hyperlink" Target="http://law.lexisnexis.com/infopro/zimmermans/disp.aspx?z=192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://www.loc.gov/law/help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://www.nyulawglobal.org/Globalex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hyperlink" Target="http://www.llrx.com/legal-research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libguides.library.umkc.edu/creativecommons" TargetMode="External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hyperlink" Target="http://libguides.library.umkc.edu/FCI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ibguides.library.umkc.edu/fairuse" TargetMode="External"/><Relationship Id="rId5" Type="http://schemas.openxmlformats.org/officeDocument/2006/relationships/image" Target="../media/image4.emf"/><Relationship Id="rId4" Type="http://schemas.openxmlformats.org/officeDocument/2006/relationships/hyperlink" Target="http://libguides.library.umkc.edu/cyberlaw" TargetMode="External"/><Relationship Id="rId9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7.emf"/><Relationship Id="rId7" Type="http://schemas.openxmlformats.org/officeDocument/2006/relationships/image" Target="../media/image29.emf"/><Relationship Id="rId2" Type="http://schemas.openxmlformats.org/officeDocument/2006/relationships/hyperlink" Target="http://www.lexisnexis.com/lawschool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ackboard.umkc.edu/webapps/portal/frameset.jsp" TargetMode="External"/><Relationship Id="rId5" Type="http://schemas.openxmlformats.org/officeDocument/2006/relationships/image" Target="../media/image28.emf"/><Relationship Id="rId4" Type="http://schemas.openxmlformats.org/officeDocument/2006/relationships/hyperlink" Target="http://lawschool.westlaw.com/twen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ibrary.duke.edu/scholcom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ibrary.duke.edu/scholcom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flickr.com/photos/abirdie/1060825203/sizes/s/in/photostream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hyperlink" Target="http://webcourses.lexisnexis.com/webapps/portal/frameset.jsp?tab_tab_group_id=_2_1&amp;url=/webapps/blackboard/execute/launcher?type=Course&amp;id=_21798_1&amp;url=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hyperlink" Target="http://www1.law.umkc.edu/faculty/callister/guides/ccsearch.wmv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ibguides.library.umkc.edu/creativecommon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libanswers.lorainccc.edu/a.php?qid=864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://libguides.library.umkc.edu/content.php?pid=31006&amp;sid=226515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4715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Infopalooza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 Tech 1</a:t>
            </a:r>
            <a:b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LibGuides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Internet Guides, Copyright Compliance and Your LMS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21035"/>
            <a:ext cx="9144000" cy="188916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Paul D. Callister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JD, MSLIS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Director of the Leon E. Bloch Law Library &amp;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Professor 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Law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Email </a:t>
            </a:r>
            <a:r>
              <a:rPr lang="en-US" sz="1800" dirty="0" smtClean="0">
                <a:hlinkClick r:id="rId3"/>
              </a:rPr>
              <a:t>callisterp@umkc.edu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/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www1.law.umkc.edu/faculty/callister/presentations/infopalooza1.pptx </a:t>
            </a: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5124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40080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43000" y="64008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© 2013, Paul D. Callister.  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This work is licensed under a Creative Commons Attribution-</a:t>
            </a:r>
            <a:r>
              <a:rPr lang="en-US" sz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NoDerivs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2.5 License.   Attribution and licensing information for images and sound effects follow this presentation.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1385"/>
            <a:ext cx="914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426853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Special and Custom Search Engines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8" y="1828800"/>
            <a:ext cx="4680352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603625" cy="473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30587"/>
            <a:ext cx="4572000" cy="29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8016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Play Movies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91400" cy="48569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73900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Explain How to Use the Online Catalog and Inter-Library Loan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810000" cy="520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37780"/>
            <a:ext cx="475966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05905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Connect to a specific treatise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220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848"/>
            <a:ext cx="2590800" cy="5224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87" y="1981200"/>
            <a:ext cx="4419600" cy="3713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6980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Connect to an eBook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543800" cy="47128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83158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Guides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58586"/>
      </p:ext>
    </p:extLst>
  </p:cSld>
  <p:clrMapOvr>
    <a:masterClrMapping/>
  </p:clrMapOvr>
  <p:transition>
    <p:pull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Lexis Zimmerman’s Research Guides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1"/>
            <a:ext cx="448111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0346"/>
            <a:ext cx="2829927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3068637" cy="3575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51074"/>
      </p:ext>
    </p:extLst>
  </p:cSld>
  <p:clrMapOvr>
    <a:masterClrMapping/>
  </p:clrMapOvr>
  <p:transition>
    <p:pull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Library of Congress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8237"/>
            <a:ext cx="7772400" cy="48743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302252"/>
      </p:ext>
    </p:extLst>
  </p:cSld>
  <p:clrMapOvr>
    <a:masterClrMapping/>
  </p:clrMapOvr>
  <p:transition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GlobaLex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82000" cy="50676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355883"/>
      </p:ext>
    </p:extLst>
  </p:cSld>
  <p:clrMapOvr>
    <a:masterClrMapping/>
  </p:clrMapOvr>
  <p:transition>
    <p:pull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LLRX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3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001000" cy="4779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28553"/>
      </p:ext>
    </p:extLst>
  </p:cSld>
  <p:clrMapOvr>
    <a:masterClrMapping/>
  </p:clrMapOvr>
  <p:transition>
    <p:pull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772400" cy="1470025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0" y="2057400"/>
            <a:ext cx="4561310" cy="3200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182230" cy="2209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53" y="3671179"/>
            <a:ext cx="3796235" cy="25908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48200"/>
            <a:ext cx="1869796" cy="174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35417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Management Systems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1" y="2057400"/>
            <a:ext cx="5029170" cy="719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9" y="3124200"/>
            <a:ext cx="2612888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9" y="4572000"/>
            <a:ext cx="4683383" cy="99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25" y="3124200"/>
            <a:ext cx="1941375" cy="10759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048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of Course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Pedagogy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for Full Use of Library Collaborative Technology Classroom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16D8B-9C75-4B2A-A15A-305068277C5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4174"/>
      </p:ext>
    </p:extLst>
  </p:cSld>
  <p:clrMapOvr>
    <a:masterClrMapping/>
  </p:clrMapOvr>
  <p:transition>
    <p:pull dir="l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LMS and Copyright Compliance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28738"/>
      </p:ext>
    </p:extLst>
  </p:cSld>
  <p:clrMapOvr>
    <a:masterClrMapping/>
  </p:clrMapOvr>
  <p:transition>
    <p:pull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can I post?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Georgia State (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Press v. Becker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(N.D.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2012)) on Higher Education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45714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2008, Oxford University Press, Cambridge University Press and Sage Publications sue Georgia State University and several officers “in responsibility” – president, provost, dean of libraries and board of regents for injunctive relieve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had provided students online access to unauthorized excerpts from scholarly books.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2009, university responds by providing copyright training and implementing a “fair use checklist” for faculty to submit when making material available online.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training, faculty were told “there was no across-the-board answer to [the question of amount], but that under fifteen percent would likely be safe and that under ten percent would be ‘really safe’.”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satisfied, publishers continue suit on basis that policy allows continued infringement and set forth 99 instances (later reduced to 75 instances) of infringement of copyright of scholarly books (which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not intended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textbooks)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45975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80085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 - Impact desired by plaintiff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5715000"/>
            <a:ext cx="609600" cy="975360"/>
          </a:xfrm>
        </p:spPr>
      </p:pic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674938" y="5867400"/>
            <a:ext cx="4097337" cy="854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chemeClr val="tx2"/>
                </a:solidFill>
              </a:rPr>
              <a:t>Kevin Smith, Duke University, Office of Scholarly Communications – see blog at </a:t>
            </a:r>
            <a:r>
              <a:rPr lang="en-US" sz="1600" smtClean="0">
                <a:solidFill>
                  <a:schemeClr val="tx2"/>
                </a:solidFill>
                <a:hlinkClick r:id="rId3"/>
              </a:rPr>
              <a:t>http://blogs.library.duke.edu/scholcomm/</a:t>
            </a:r>
            <a:r>
              <a:rPr lang="en-US" sz="160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226975" y="1752600"/>
            <a:ext cx="72231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Proposed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injunction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Define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fair use by Classroom Copying Guidelines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Lesser of 10% or 1000 words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Limit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fair use in any case to only 10% of course readings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90% must be purchased by students or licensed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Student copyright fee?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How would Annual Campus License work?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Give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publishers access to LMS sites</a:t>
            </a:r>
          </a:p>
        </p:txBody>
      </p:sp>
    </p:spTree>
    <p:extLst>
      <p:ext uri="{BB962C8B-B14F-4D97-AF65-F5344CB8AC3E}">
        <p14:creationId xmlns:p14="http://schemas.microsoft.com/office/powerpoint/2010/main" val="303767335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46430" y="457200"/>
            <a:ext cx="680085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 - Impact Desired by Plaintiff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5715000"/>
            <a:ext cx="609600" cy="975360"/>
          </a:xfrm>
        </p:spPr>
      </p:pic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674938" y="5867400"/>
            <a:ext cx="4097337" cy="854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en-US" sz="1600" dirty="0" smtClean="0">
                <a:solidFill>
                  <a:srgbClr val="E3EBF1"/>
                </a:solidFill>
              </a:rPr>
              <a:t>Kevin Smith, Duke University, Office of Scholarly Communications – see blog at </a:t>
            </a:r>
            <a:r>
              <a:rPr lang="en-US" sz="1600" dirty="0" smtClean="0">
                <a:solidFill>
                  <a:srgbClr val="E3EBF1"/>
                </a:solidFill>
                <a:hlinkClick r:id="rId3"/>
              </a:rPr>
              <a:t>http://blogs.library.duke.edu/scholcomm/</a:t>
            </a:r>
            <a:r>
              <a:rPr lang="en-US" sz="1600" dirty="0" smtClean="0">
                <a:solidFill>
                  <a:srgbClr val="E3EBF1"/>
                </a:solidFill>
              </a:rPr>
              <a:t> 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226975" y="1752600"/>
            <a:ext cx="7223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n-US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injunction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fair use by Classroom Copying Guidelines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Lesser of 10% or 1000 words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fair use in any class to only 10% of course readings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 must be purchased by students or licensed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publishers access to LMS sites</a:t>
            </a:r>
          </a:p>
        </p:txBody>
      </p:sp>
    </p:spTree>
    <p:extLst>
      <p:ext uri="{BB962C8B-B14F-4D97-AF65-F5344CB8AC3E}">
        <p14:creationId xmlns:p14="http://schemas.microsoft.com/office/powerpoint/2010/main" val="103869366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Fair Use Example 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Sage Handbook Qualitative Research 3d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two factors favor defendants.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Kaufmann uploaded 4 chapters representing 8.38% 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had more than ten chapters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ruled that amount “was not decidedly small” and that factor three weighed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favor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Plaintiffs.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harm to book sales, but plaintiff showed “ready marked for digital excerpts . . . . through CCC and Sage’s in house program.”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found “very small, but actual, damage.”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found potential damages from “lost permissions income” because of “widespread use of similar unlicensed excerpts.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four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 favors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plaintiff.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break the tie and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no fair use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court reweighted the factors.  Found Kaufman “significantly” exceeded the chapter limit, that the excerpts were an important part of the value of the work ($11,125.91 from Sage in 2009), and that there was “substantial demand” for excerpts.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52890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Use Example 2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 Speaking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two factors favor defendants.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Kim uploaded two chapters or 29.82% 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had eight chapters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ruled that amount “was not decidedly small” and that factor three weighed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favor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Plaintiffs.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harm to book sales (still in print), because court inferred that professor would not have required students to purchase the whole.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found that there was no evidence that “digital excerpts were available for licensing”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four favors defendants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finds fair use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87020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970"/>
            <a:ext cx="8229600" cy="56356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did the Court Not find Fair Use?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205864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75 instances before the Court, this chart compares positive four fair use examples (green circles) with five instances where no fair use was found (red squares)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33400"/>
            <a:ext cx="7620000" cy="552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939364"/>
      </p:ext>
    </p:extLst>
  </p:cSld>
  <p:clrMapOvr>
    <a:masterClrMapping/>
  </p:clrMapOvr>
  <p:transition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they?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529807" cy="283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77428" y="5867400"/>
            <a:ext cx="3966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for source and licensing restrictions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13574"/>
      </p:ext>
    </p:extLst>
  </p:cSld>
  <p:clrMapOvr>
    <a:masterClrMapping/>
  </p:clrMapOvr>
  <p:transition>
    <p:pull dir="l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Learned: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2" y="2133600"/>
            <a:ext cx="7710220" cy="259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447800"/>
            <a:ext cx="77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Instead of Uploading a Whole Chapter or Article, </a:t>
            </a:r>
            <a:r>
              <a:rPr lang="en-US" b="1" dirty="0" smtClean="0"/>
              <a:t>Link to the Resources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5944124"/>
      </p:ext>
    </p:extLst>
  </p:cSld>
  <p:clrMapOvr>
    <a:masterClrMapping/>
  </p:clrMapOvr>
  <p:transition>
    <p:pull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3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575"/>
            <a:ext cx="9144000" cy="521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089234"/>
      </p:ext>
    </p:extLst>
  </p:cSld>
  <p:clrMapOvr>
    <a:masterClrMapping/>
  </p:clrMapOvr>
  <p:transition>
    <p:pull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04913"/>
      </p:ext>
    </p:extLst>
  </p:cSld>
  <p:clrMapOvr>
    <a:masterClrMapping/>
  </p:clrMapOvr>
  <p:transition>
    <p:pull dir="l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this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Bloomberg Law &gt; US Income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U.S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Income Portfolios: Compensation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&gt;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350-1st: Plan Selection — Pension and Profit-Sharing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&gt; Detailed Analysis &gt; Introduction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The Problem of Plan Selection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99438"/>
      </p:ext>
    </p:extLst>
  </p:cSld>
  <p:clrMapOvr>
    <a:masterClrMapping/>
  </p:clrMapOvr>
  <p:transition>
    <p:pull dir="l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2286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Free Images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6196"/>
            <a:ext cx="595450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715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See also, </a:t>
            </a:r>
            <a:r>
              <a:rPr lang="en-US" dirty="0" err="1" smtClean="0">
                <a:hlinkClick r:id="rId4"/>
              </a:rPr>
              <a:t>Libguide</a:t>
            </a:r>
            <a:r>
              <a:rPr lang="en-US" dirty="0" smtClean="0">
                <a:hlinkClick r:id="rId4"/>
              </a:rPr>
              <a:t>: Creative </a:t>
            </a:r>
            <a:r>
              <a:rPr lang="en-US" dirty="0">
                <a:hlinkClick r:id="rId4"/>
              </a:rPr>
              <a:t>Commons For Faculty</a:t>
            </a:r>
          </a:p>
          <a:p>
            <a:r>
              <a:rPr lang="en-US" dirty="0">
                <a:hlinkClick r:id="rId4"/>
              </a:rPr>
              <a:t>by Brenda Dingley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6714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9176"/>
      </p:ext>
    </p:extLst>
  </p:cSld>
  <p:clrMapOvr>
    <a:masterClrMapping/>
  </p:clrMapOvr>
  <p:transition>
    <p:pull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sets of web pages for research assistance, subject guides, and useful resources compiled by us, your friendly librarians!  You may find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specific courses or assignments.  Or you will find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general topics.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libanswers.lorainccc.edu/a.php?qid=8645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8862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they do?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4280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 Concepts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6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305800" cy="46726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47452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 Students to Resources ….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4782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53477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Free Stuff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791200" cy="50217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7182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Subscription Resources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BBEF-3BCC-4318-807A-90E7EC14420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795587" cy="492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2667000"/>
            <a:ext cx="25146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$</a:t>
            </a:r>
            <a:endParaRPr lang="en-US" sz="1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64598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yright &amp; Licensing Problems in Higher Education.handouts">
  <a:themeElements>
    <a:clrScheme name="Copyright &amp; Licensing">
      <a:dk1>
        <a:srgbClr val="336699"/>
      </a:dk1>
      <a:lt1>
        <a:srgbClr val="FFFFFF"/>
      </a:lt1>
      <a:dk2>
        <a:srgbClr val="AFCAFF"/>
      </a:dk2>
      <a:lt2>
        <a:srgbClr val="AFCAFF"/>
      </a:lt2>
      <a:accent1>
        <a:srgbClr val="151515"/>
      </a:accent1>
      <a:accent2>
        <a:srgbClr val="FF0000"/>
      </a:accent2>
      <a:accent3>
        <a:srgbClr val="E9CD23"/>
      </a:accent3>
      <a:accent4>
        <a:srgbClr val="7075A6"/>
      </a:accent4>
      <a:accent5>
        <a:srgbClr val="AAADCA"/>
      </a:accent5>
      <a:accent6>
        <a:srgbClr val="009644"/>
      </a:accent6>
      <a:hlink>
        <a:srgbClr val="264C72"/>
      </a:hlink>
      <a:folHlink>
        <a:srgbClr val="264C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</a:schemeClr>
        </a:solidFill>
      </a:spPr>
      <a:bodyPr wrap="square" lIns="182880" tIns="91440" rIns="182880" bIns="91440">
        <a:spAutoFit/>
      </a:bodyPr>
      <a:lstStyle>
        <a:defPPr marL="228600" indent="-228600">
          <a:buFont typeface="Arial" pitchFamily="34" charset="0"/>
          <a:buChar char="•"/>
          <a:defRPr sz="24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Copyright &amp; Licensing Problems in Higher Education.handouts</Template>
  <TotalTime>159</TotalTime>
  <Words>952</Words>
  <Application>Microsoft Office PowerPoint</Application>
  <PresentationFormat>On-screen Show (4:3)</PresentationFormat>
  <Paragraphs>124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Copyright &amp; Licensing Problems in Higher Education.handouts</vt:lpstr>
      <vt:lpstr>Infopalooza Ed Tech 1 LibGuides, Internet Guides, Copyright Compliance and Your LMS</vt:lpstr>
      <vt:lpstr>LibGuides</vt:lpstr>
      <vt:lpstr>What are they?</vt:lpstr>
      <vt:lpstr>PowerPoint Presentation</vt:lpstr>
      <vt:lpstr>What can they do?</vt:lpstr>
      <vt:lpstr>Explain Concepts</vt:lpstr>
      <vt:lpstr>Guide Students to Resources ….</vt:lpstr>
      <vt:lpstr>… Free Stuff</vt:lpstr>
      <vt:lpstr>… Subscription Resources</vt:lpstr>
      <vt:lpstr>… Special and Custom Search Engines</vt:lpstr>
      <vt:lpstr>… Play Movies</vt:lpstr>
      <vt:lpstr>… Explain How to Use the Online Catalog and Inter-Library Loan</vt:lpstr>
      <vt:lpstr>… Connect to a specific treatise</vt:lpstr>
      <vt:lpstr>… Connect to an eBook</vt:lpstr>
      <vt:lpstr>Internet Guides</vt:lpstr>
      <vt:lpstr>Lexis Zimmerman’s Research Guides</vt:lpstr>
      <vt:lpstr>Law Library of Congress</vt:lpstr>
      <vt:lpstr>GlobaLex</vt:lpstr>
      <vt:lpstr>LLRX</vt:lpstr>
      <vt:lpstr>Learning Management Systems</vt:lpstr>
      <vt:lpstr>Why?</vt:lpstr>
      <vt:lpstr>LMS and Copyright Compliance</vt:lpstr>
      <vt:lpstr>How much can I post?</vt:lpstr>
      <vt:lpstr>Facts</vt:lpstr>
      <vt:lpstr>Georgia State - Impact desired by plaintiff</vt:lpstr>
      <vt:lpstr>Georgia State - Impact Desired by Plaintiff</vt:lpstr>
      <vt:lpstr>No Fair Use Example 1 – Sage Handbook Qualitative Research 3d</vt:lpstr>
      <vt:lpstr>Fair Use Example 2 – Assessing Speaking</vt:lpstr>
      <vt:lpstr>When did the Court Not find Fair Use?</vt:lpstr>
      <vt:lpstr>Lessons Learned:</vt:lpstr>
      <vt:lpstr>How?</vt:lpstr>
      <vt:lpstr>Or</vt:lpstr>
      <vt:lpstr>Like this</vt:lpstr>
      <vt:lpstr>Finding Free Images</vt:lpstr>
      <vt:lpstr>The End</vt:lpstr>
    </vt:vector>
  </TitlesOfParts>
  <Company>UMKC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&amp; Licensing Problems in Higher Education (Handouts)</dc:title>
  <dc:creator>Paul D. Callister</dc:creator>
  <cp:lastModifiedBy>Paul D. Callister</cp:lastModifiedBy>
  <cp:revision>20</cp:revision>
  <dcterms:created xsi:type="dcterms:W3CDTF">2013-01-17T13:53:07Z</dcterms:created>
  <dcterms:modified xsi:type="dcterms:W3CDTF">2013-01-17T17:14:51Z</dcterms:modified>
</cp:coreProperties>
</file>