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59" r:id="rId3"/>
    <p:sldId id="263" r:id="rId4"/>
    <p:sldId id="311" r:id="rId5"/>
    <p:sldId id="312" r:id="rId6"/>
    <p:sldId id="310" r:id="rId7"/>
    <p:sldId id="313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09" r:id="rId17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76" y="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06703539-44E5-4236-8771-BCE32B982C2E}" type="datetimeFigureOut">
              <a:rPr lang="en-US" smtClean="0"/>
              <a:t>1/17/2013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2BF7AE43-9553-4142-B59A-A4B2B76C4F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24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5D91E3-0CBB-476A-9851-3E21315D0D4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F16D8B-9C75-4B2A-A15A-305068277C5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329836"/>
      </p:ext>
    </p:extLst>
  </p:cSld>
  <p:clrMapOvr>
    <a:masterClrMapping/>
  </p:clrMapOvr>
  <p:transition>
    <p:pull dir="l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D3D50-5CB4-437B-930D-87D6012EE98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6772406"/>
      </p:ext>
    </p:extLst>
  </p:cSld>
  <p:clrMapOvr>
    <a:masterClrMapping/>
  </p:clrMapOvr>
  <p:transition>
    <p:pull dir="l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D5BE22-DDFC-4B88-AC21-94E76E13753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268543"/>
      </p:ext>
    </p:extLst>
  </p:cSld>
  <p:clrMapOvr>
    <a:masterClrMapping/>
  </p:clrMapOvr>
  <p:transition>
    <p:pull dir="l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D9F784-B25E-4E82-A12C-B70FA75FBC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2910135"/>
      </p:ext>
    </p:extLst>
  </p:cSld>
  <p:clrMapOvr>
    <a:masterClrMapping/>
  </p:clrMapOvr>
  <p:transition>
    <p:pull dir="l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2BBEF-3BCC-4318-807A-90E7EC14420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862201"/>
      </p:ext>
    </p:extLst>
  </p:cSld>
  <p:clrMapOvr>
    <a:masterClrMapping/>
  </p:clrMapOvr>
  <p:transition>
    <p:pull dir="l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FE16E-5B2C-4EC1-8241-3098224730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162579"/>
      </p:ext>
    </p:extLst>
  </p:cSld>
  <p:clrMapOvr>
    <a:masterClrMapping/>
  </p:clrMapOvr>
  <p:transition>
    <p:pull dir="l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F100E7-BF2D-440D-B516-ED04197AC7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2389681"/>
      </p:ext>
    </p:extLst>
  </p:cSld>
  <p:clrMapOvr>
    <a:masterClrMapping/>
  </p:clrMapOvr>
  <p:transition>
    <p:pull dir="l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83751B-5CEC-4FA2-B6B4-C3D5D9686B8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791"/>
      </p:ext>
    </p:extLst>
  </p:cSld>
  <p:clrMapOvr>
    <a:masterClrMapping/>
  </p:clrMapOvr>
  <p:transition>
    <p:pull dir="l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31B243-BF30-4A28-8F7E-CD4DADB1877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110380"/>
      </p:ext>
    </p:extLst>
  </p:cSld>
  <p:clrMapOvr>
    <a:masterClrMapping/>
  </p:clrMapOvr>
  <p:transition>
    <p:pull dir="l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0852C-0CF1-45BE-B714-CCDF064BDEA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094276"/>
      </p:ext>
    </p:extLst>
  </p:cSld>
  <p:clrMapOvr>
    <a:masterClrMapping/>
  </p:clrMapOvr>
  <p:transition>
    <p:pull dir="l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27D99-A462-40A2-820E-2E04BC97BA9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80469"/>
      </p:ext>
    </p:extLst>
  </p:cSld>
  <p:clrMapOvr>
    <a:masterClrMapping/>
  </p:clrMapOvr>
  <p:transition>
    <p:pull dir="l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/>
            </a:gs>
            <a:gs pos="100000">
              <a:srgbClr val="0099CC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smtClean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pPr fontAlgn="base">
              <a:spcAft>
                <a:spcPct val="0"/>
              </a:spcAft>
              <a:defRPr/>
            </a:pPr>
            <a:endParaRPr lang="en-US" sz="1400">
              <a:solidFill>
                <a:srgbClr val="FFFFFF"/>
              </a:solidFill>
            </a:endParaRP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100000"/>
              </a:lnSpc>
              <a:spcBef>
                <a:spcPct val="0"/>
              </a:spcBef>
              <a:defRPr/>
            </a:lvl1pPr>
          </a:lstStyle>
          <a:p>
            <a:pPr fontAlgn="base">
              <a:spcAft>
                <a:spcPct val="0"/>
              </a:spcAft>
              <a:defRPr/>
            </a:pPr>
            <a:fld id="{78146351-5944-4767-83F8-E187B8B27DCF}" type="slidenum">
              <a:rPr lang="en-US" sz="1400">
                <a:solidFill>
                  <a:srgbClr val="FFFFFF"/>
                </a:solidFill>
              </a:rPr>
              <a:pPr fontAlgn="base">
                <a:spcAft>
                  <a:spcPct val="0"/>
                </a:spcAft>
                <a:defRPr/>
              </a:pPr>
              <a:t>‹#›</a:t>
            </a:fld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2281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lu"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allisterp@umkc.ed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creativecommons.org/licenses/by-nd/2.5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ebcourses.lexisnexis.com/webapps/portal/frameset.jsp?tab_tab_group_id=_2_1&amp;url=%2Fwebapps%2Fblackboard%2Fexecute%2Flauncher%3Ftype%3DCourse%26id%3D_21539_1%26url%3D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hyperlink" Target="http://webcourses.lexisnexis.com/webapps/portal/frameset.jsp?tab_tab_group_id=_2_1&amp;url=%2Fwebapps%2Fblackboard%2Fexecute%2Flauncher%3Ftype%3DCourse%26id%3D_21539_1%26url%3D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hyperlink" Target="http://webcourses.lexisnexis.com/webapps/portal/frameset.jsp?tab_tab_group_id=_2_1&amp;url=%2Fwebapps%2Fblackboard%2Fexecute%2Flauncher%3Ftype%3DCourse%26id%3D_21539_1%26url%3D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hyperlink" Target="http://webcourses.lexisnexis.com/webapps/portal/frameset.jsp?tab_tab_group_id=_2_1&amp;url=%2Fwebapps%2Fblackboard%2Fexecute%2Flauncher%3Ftype%3DCourse%26id%3D_21539_1%26url%3D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hyperlink" Target="http://webcourses.lexisnexis.com/webapps/portal/frameset.jsp?tab_tab_group_id=_2_1&amp;url=%2Fwebapps%2Fblackboard%2Fexecute%2Flauncher%3Ftype%3DCourse%26id%3D_21539_1%26url%3D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hyperlink" Target="http://en.wikipedia.org/wiki/Wiki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hyperlink" Target="http://webcourses.lexisnexis.com/webapps/portal/frameset.jsp?tab_tab_group_id=_2_1&amp;url=%2Fwebapps%2Fblackboard%2Fexecute%2Flauncher%3Ftype%3DCourse%26id%3D_7206_1%26url%3D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hyperlink" Target="http://webcourses.lexisnexis.com/webapps/portal/frameset.jsp?tab_tab_group_id=_2_1&amp;url=%2Fwebapps%2Fblackboard%2Fexecute%2Flauncher%3Ftype%3DCourse%26id%3D_7206_1%26url%3D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47155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Infopalooza</a:t>
            </a:r>
            <a:r>
              <a:rPr lang="en-US" sz="360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 Tech 2</a:t>
            </a: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Leveraging your LMS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21035"/>
            <a:ext cx="9144000" cy="188916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Paul D. Callister</a:t>
            </a:r>
            <a:r>
              <a:rPr lang="en-US" sz="16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JD, MSLIS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Director of the Leon E. Bloch Law Library &amp;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1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Professor </a:t>
            </a:r>
            <a:r>
              <a:rPr lang="en-US" sz="1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of Law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0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1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Email </a:t>
            </a:r>
            <a:r>
              <a:rPr lang="en-US" sz="1800" dirty="0" smtClean="0">
                <a:hlinkClick r:id="rId3"/>
              </a:rPr>
              <a:t>callisterp@umkc.edu</a:t>
            </a: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www1.law.umkc.edu/faculty/callister/presentations/infopalooza2.pptx </a:t>
            </a:r>
            <a:endParaRPr lang="en-US" sz="1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9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defRPr/>
            </a:pPr>
            <a:endParaRPr lang="en-US" sz="2400" dirty="0"/>
          </a:p>
        </p:txBody>
      </p:sp>
      <p:pic>
        <p:nvPicPr>
          <p:cNvPr id="5124" name="Picture 5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6400800"/>
            <a:ext cx="838200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6"/>
          <p:cNvSpPr>
            <a:spLocks noChangeArrowheads="1"/>
          </p:cNvSpPr>
          <p:nvPr/>
        </p:nvSpPr>
        <p:spPr bwMode="auto">
          <a:xfrm>
            <a:off x="1143000" y="64008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© 2013, Paul D. Callister.  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This work is licensed under a Creative Commons Attribution-</a:t>
            </a:r>
            <a:r>
              <a:rPr lang="en-US" sz="120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NoDerivs</a:t>
            </a:r>
            <a:r>
              <a:rPr lang="en-US" sz="1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</a:rPr>
              <a:t> 2.5 License.   Attribution and licensing information for images and sound effects follow this presentation.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41385"/>
            <a:ext cx="91440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1426853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10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560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1676400"/>
            <a:ext cx="8763000" cy="341266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299160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66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2" y="1981200"/>
            <a:ext cx="8994137" cy="3125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833038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12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76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599" cy="4305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68231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86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0" y="914400"/>
            <a:ext cx="8523720" cy="470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72028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7724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CALI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944451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96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87" y="1524000"/>
            <a:ext cx="8460513" cy="3617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0113115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End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83751B-5CEC-4FA2-B6B4-C3D5D9686B83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92917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7724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Wikis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635417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</p:spPr>
        <p:txBody>
          <a:bodyPr/>
          <a:lstStyle/>
          <a:p>
            <a:r>
              <a:rPr lang="en-US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are they?</a:t>
            </a:r>
            <a:endParaRPr lang="en-US" sz="4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048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60" y="3124200"/>
            <a:ext cx="7467600" cy="33642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427163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013574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an Assignment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268169"/>
              </p:ext>
            </p:extLst>
          </p:nvPr>
        </p:nvGraphicFramePr>
        <p:xfrm>
          <a:off x="1295400" y="2133600"/>
          <a:ext cx="6629400" cy="913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4" name="Document" r:id="rId3" imgW="5949456" imgH="8203461" progId="Word.Document.12">
                  <p:embed/>
                </p:oleObj>
              </mc:Choice>
              <mc:Fallback>
                <p:oleObj name="Document" r:id="rId3" imgW="5949456" imgH="8203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133600"/>
                        <a:ext cx="6629400" cy="913907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5566027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762000"/>
            <a:ext cx="7772400" cy="14700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 of an Assignment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626017"/>
              </p:ext>
            </p:extLst>
          </p:nvPr>
        </p:nvGraphicFramePr>
        <p:xfrm>
          <a:off x="1295400" y="2133600"/>
          <a:ext cx="6629400" cy="91390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" name="Document" r:id="rId3" imgW="5949456" imgH="8203461" progId="Word.Document.12">
                  <p:embed/>
                </p:oleObj>
              </mc:Choice>
              <mc:Fallback>
                <p:oleObj name="Document" r:id="rId3" imgW="5949456" imgH="820346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5400" y="2133600"/>
                        <a:ext cx="6629400" cy="913907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898829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Another Example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6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1507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7" y="1219200"/>
            <a:ext cx="9027708" cy="4638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512216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7724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Blogs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20399388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-76200"/>
            <a:ext cx="7772400" cy="1470025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Hot topics Blog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2BBEF-3BCC-4318-807A-90E7EC14420C}" type="slidenum">
              <a:rPr lang="en-US" smtClean="0">
                <a:solidFill>
                  <a:srgbClr val="FFFFFF"/>
                </a:solidFill>
              </a:rPr>
              <a:pPr>
                <a:defRPr/>
              </a:pPr>
              <a:t>8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2457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7510604" cy="5189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279056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14600"/>
            <a:ext cx="7772400" cy="1470025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Quizzes</a:t>
            </a:r>
            <a:endParaRPr lang="en-US" sz="36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83590663"/>
      </p:ext>
    </p:extLst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pyright &amp; Licensing Problems in Higher Education.handouts">
  <a:themeElements>
    <a:clrScheme name="Copyright &amp; Licensing">
      <a:dk1>
        <a:srgbClr val="336699"/>
      </a:dk1>
      <a:lt1>
        <a:srgbClr val="FFFFFF"/>
      </a:lt1>
      <a:dk2>
        <a:srgbClr val="AFCAFF"/>
      </a:dk2>
      <a:lt2>
        <a:srgbClr val="AFCAFF"/>
      </a:lt2>
      <a:accent1>
        <a:srgbClr val="151515"/>
      </a:accent1>
      <a:accent2>
        <a:srgbClr val="FF0000"/>
      </a:accent2>
      <a:accent3>
        <a:srgbClr val="E9CD23"/>
      </a:accent3>
      <a:accent4>
        <a:srgbClr val="7075A6"/>
      </a:accent4>
      <a:accent5>
        <a:srgbClr val="AAADCA"/>
      </a:accent5>
      <a:accent6>
        <a:srgbClr val="009644"/>
      </a:accent6>
      <a:hlink>
        <a:srgbClr val="264C72"/>
      </a:hlink>
      <a:folHlink>
        <a:srgbClr val="264C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50000"/>
          </a:schemeClr>
        </a:solidFill>
      </a:spPr>
      <a:bodyPr wrap="square" lIns="182880" tIns="91440" rIns="182880" bIns="91440">
        <a:spAutoFit/>
      </a:bodyPr>
      <a:lstStyle>
        <a:defPPr marL="228600" indent="-228600">
          <a:buFont typeface="Arial" pitchFamily="34" charset="0"/>
          <a:buChar char="•"/>
          <a:defRPr sz="2400" i="1" dirty="0" smtClean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91440" rIns="91440" bIns="9144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8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Copyright &amp; Licensing Problems in Higher Education.handouts</Template>
  <TotalTime>194</TotalTime>
  <Words>98</Words>
  <Application>Microsoft Office PowerPoint</Application>
  <PresentationFormat>On-screen Show (4:3)</PresentationFormat>
  <Paragraphs>36</Paragraphs>
  <Slides>16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Copyright &amp; Licensing Problems in Higher Education.handouts</vt:lpstr>
      <vt:lpstr>Microsoft Word Document</vt:lpstr>
      <vt:lpstr>Infopalooza Ed Tech 2 Leveraging your LMS</vt:lpstr>
      <vt:lpstr>Wikis</vt:lpstr>
      <vt:lpstr>What are they?</vt:lpstr>
      <vt:lpstr>Example of an Assignment</vt:lpstr>
      <vt:lpstr>Example of an Assignment</vt:lpstr>
      <vt:lpstr>Another Example</vt:lpstr>
      <vt:lpstr>Blogs</vt:lpstr>
      <vt:lpstr>Hot topics Blog</vt:lpstr>
      <vt:lpstr>Quizzes</vt:lpstr>
      <vt:lpstr>PowerPoint Presentation</vt:lpstr>
      <vt:lpstr>PowerPoint Presentation</vt:lpstr>
      <vt:lpstr>PowerPoint Presentation</vt:lpstr>
      <vt:lpstr>PowerPoint Presentation</vt:lpstr>
      <vt:lpstr>CALI</vt:lpstr>
      <vt:lpstr>PowerPoint Presentation</vt:lpstr>
      <vt:lpstr>The End</vt:lpstr>
    </vt:vector>
  </TitlesOfParts>
  <Company>UMKC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Copyright &amp; Licensing Problems in Higher Education (Handouts)</dc:title>
  <dc:creator>Paul D. Callister</dc:creator>
  <cp:lastModifiedBy>Paul D. Callister</cp:lastModifiedBy>
  <cp:revision>25</cp:revision>
  <cp:lastPrinted>2013-01-17T16:26:57Z</cp:lastPrinted>
  <dcterms:created xsi:type="dcterms:W3CDTF">2013-01-17T13:53:07Z</dcterms:created>
  <dcterms:modified xsi:type="dcterms:W3CDTF">2013-01-17T17:07:58Z</dcterms:modified>
</cp:coreProperties>
</file>