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ppt" ContentType="application/vnd.ms-powerpoint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20" r:id="rId15"/>
    <p:sldId id="321" r:id="rId16"/>
    <p:sldId id="322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284" r:id="rId43"/>
    <p:sldId id="285" r:id="rId44"/>
    <p:sldId id="32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256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0B85D-B92F-417A-B60E-43A2FF2C35F2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124D6-56F0-4002-B47A-6D2B2EAC8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2173D-D1A4-4F91-AC99-6FCF51D8BC66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6F20D-F729-40B6-B2CD-B837CA7FC327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6F20D-F729-40B6-B2CD-B837CA7FC32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6F20D-F729-40B6-B2CD-B837CA7FC32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A2D196-ABFE-4F68-81C3-4CF98494075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7B566-9B24-4A8D-A319-A0CD122F1600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CD063-4D12-4F22-94B4-17E6FE213332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5731B-1FE4-40CA-BBE2-C10D6F6396FE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Functional</a:t>
            </a:r>
            <a:r>
              <a:rPr lang="en-US" baseline="0" dirty="0" smtClean="0"/>
              <a:t> – e.g. a catalog or index (a “work more of diligence than originality or inventiveness”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Not published:  (1) out of print (however, some courts rule that out-of-print works are more valuable to author since the only fee they get is from permissions and (2) confidentially held works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3667B8-5A9F-4338-A71F-2C61BF927F0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CD7BD-BFCA-4E04-8677-93EBFBA4390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09F929-2142-41B7-B0FC-B33CC046891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C12E9-3855-4C02-AEBB-80378E0B7F8C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72DDDC-4BAD-4B0F-B501-0158682C8ED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34511-3F0C-449C-A792-ABC38B4B538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1DD-69B9-40FC-82F0-C0D0FF32272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75387-BB6E-4FFC-82B0-244992BA5F4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02698-72B0-4845-803D-2EC692A3EFB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</a:t>
            </a:r>
            <a:r>
              <a:rPr lang="en-US" baseline="0" dirty="0" smtClean="0"/>
              <a:t> particular expression is copyrightable, but not the floating baby idea.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28478E-045B-480F-87EC-C1BCF5007B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C059BD-994E-45E3-A9A1-6ABF62BDE4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3B17E5-AF34-4508-B7D0-5462A71E03C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6FBD4-60EE-4196-B150-037CEDC1F4F3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6FBD4-60EE-4196-B150-037CEDC1F4F3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79AB5-41DC-4BB9-B6D8-29F2AB3C335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D8B-9C75-4B2A-A15A-305068277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0099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fld id="{F4C36BF8-4B4E-4D53-B790-C341C506E41A}" type="datetimeFigureOut">
              <a:rPr lang="en-US" smtClean="0"/>
              <a:pPr/>
              <a:t>11/9/2012</a:t>
            </a:fld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fld id="{2F9E6A66-28CC-4476-A815-D710C17B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pull dir="lu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igital.library.umsystem.edu/cgi/i/image/image-idx?page=index;c=umkcnureic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en.wikipedia.org/wiki/Public_domain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commons.wikimedia.org/wiki/File:Wizard_of_oz_5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://creativecommons.org/licenses/by-nc/3.0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://creativecommons.org/licenses/by-nc/3.0/" TargetMode="External"/><Relationship Id="rId10" Type="http://schemas.openxmlformats.org/officeDocument/2006/relationships/hyperlink" Target="http://copyright.cornell.edu/resources/publicdomain.cfm" TargetMode="External"/><Relationship Id="rId4" Type="http://schemas.openxmlformats.org/officeDocument/2006/relationships/hyperlink" Target="http://www.copyright.cornell.edu/resources/publicdomain.cfm" TargetMode="External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umkc.edu/newmn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onlinebooks.library.upenn.edu/cce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xis.com/research/xlink?app=00075&amp;view=full&amp;searchtype=get&amp;search=2-8+Nimmer+on+Copyright+%A7+8.0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xis.com/research/xlink?app=00075&amp;view=full&amp;searchtype=get&amp;search=2-8+Nimmer+on+Copyright+%A7+8.03" TargetMode="Externa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package" Target="../embeddings/Microsoft_PowerPoint_Presentation2.ppt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-law-online.info/CONTU/contu24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uniondocs/4679051417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www.flickr.com/photos/bizmac/1128597509" TargetMode="Externa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6Fvn1WP2JMA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owiemuzika/3775810359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lexis.com/research/xlink?app=00075&amp;view=full&amp;searchtype=get&amp;search=1-2+Nimmer+on+Copyright+%A7+2.06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lickr.com/photos/herzogbr/4708336985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hyperlink" Target="http://www.flickr.com/photos/joeltelling/30932187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flickr.com/photos/juska/303745986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lickr.com/photos/uwa_studentservices/3724944155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utsystem.edu/OGC/intellectualproperty/copypol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libguides.library.umkc.edu/content.php?pid=31006&amp;sid=22650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_v_p/5869857/in/photostream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://www.flickr.com/photos/scottwitt/3395318819/in/photostream" TargetMode="Externa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flickr.com/photos/bizmac/112859750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hyperlink" Target="http://en.wikipedia.org/wiki/File:Tv_studio_camera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clker.com/clipart-video-tap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://www.flickr.com/photos/bizmac/112859750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vdcca.org/css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www.flickr.com/photos/data_op/260766720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uniondocs/4679051417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www.flickr.com/photos/bizmac/1128597509" TargetMode="Externa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6Fvn1WP2JMA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owiemuzika/3775810359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lexis.com/research/xlink?app=00075&amp;view=full&amp;searchtype=get&amp;search=1-2+Nimmer+on+Copyright+%A7+2.06" TargetMode="Externa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rodrigomuller/4483351228" TargetMode="External"/><Relationship Id="rId13" Type="http://schemas.openxmlformats.org/officeDocument/2006/relationships/image" Target="../media/image9.png"/><Relationship Id="rId18" Type="http://schemas.openxmlformats.org/officeDocument/2006/relationships/hyperlink" Target="http://www.flickr.com/photos/steffe/205571786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hyperlink" Target="http://www.flickr.com/photos/drurydrama/4266958089" TargetMode="External"/><Relationship Id="rId17" Type="http://schemas.openxmlformats.org/officeDocument/2006/relationships/image" Target="../media/image11.png"/><Relationship Id="rId2" Type="http://schemas.openxmlformats.org/officeDocument/2006/relationships/hyperlink" Target="http://www.flickr.com/photos/funka/1845176089" TargetMode="External"/><Relationship Id="rId16" Type="http://schemas.openxmlformats.org/officeDocument/2006/relationships/hyperlink" Target="http://www.flickr.com/photos/chanc/1872171588" TargetMode="Externa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flickr.com/photos/labanex/2610247374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hyperlink" Target="http://www.flickr.com/photos/rayparnova/2481762056" TargetMode="External"/><Relationship Id="rId19" Type="http://schemas.openxmlformats.org/officeDocument/2006/relationships/image" Target="../media/image12.png"/><Relationship Id="rId4" Type="http://schemas.openxmlformats.org/officeDocument/2006/relationships/hyperlink" Target="http://www.amazon.com/Thousand-Splendid-Suns-Khaled-Hosseini/dp/159448385X/ref=sr_1_1?ie=UTF8&amp;s=books&amp;qid=1281441777&amp;sr=8-1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://www.flickr.com/photos/brentdanley/2279902567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flickr.com/photos/juska/303745986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lickr.com/photos/uwa_studentservices/3724944155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utsystem.edu/OGC/intellectualproperty/copypol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libguides.library.umkc.edu/content.php?pid=31006&amp;sid=22650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_v_p/5869857/in/photostream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://www.flickr.com/photos/scottwitt/3395318819/in/photostream" TargetMode="Externa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flickr.com/photos/bizmac/112859750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hyperlink" Target="http://en.wikipedia.org/wiki/File:Tv_studio_camera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clker.com/clipart-video-tap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://www.flickr.com/photos/bizmac/1128597509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vdcca.org/css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www.flickr.com/photos/data_op/2607667209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6Fvn1WP2JMA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flickr.com/photos/thetruthabout/4504143616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.library.umsystem.edu/cgi/i/image/image-idx?page=index;c=umkcnureic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package" Target="../embeddings/Microsoft_PowerPoint_Presentation1.pptx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zimpenfish/257563907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flickr.com/photos/bobbigmac/2543572829" TargetMode="Externa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Dox\Presentations\IntlConfBook08\P1080065better.AVI" TargetMode="External"/><Relationship Id="rId6" Type="http://schemas.openxmlformats.org/officeDocument/2006/relationships/hyperlink" Target="http://commons.wikimedia.org/wiki/File:Film-Camera.png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://www.rovicorp.com/products/content_producers/protect/acp.htm?link_id=rightnav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xis.com/research/xlink?app=00075&amp;view=full&amp;searchtype=get&amp;search=2-8+Nimmer+on+Copyright+%A7+8.03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xis.com/research/xlink?app=00075&amp;view=full&amp;searchtype=get&amp;search=2-8+Nimmer+on+Copyright+%A7+8.03" TargetMode="Externa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wmf"/><Relationship Id="rId4" Type="http://schemas.openxmlformats.org/officeDocument/2006/relationships/package" Target="../embeddings/Microsoft_PowerPoint_Presentation3.ppt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-law-online.info/CONTU/contu24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hyperlink" Target="http://artsbeat.blogs.nytimes.com/2009/02/05/ap-says-it-owns-image-in-obama-poster/?apage=2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://www.flickr.com/photos/uniondocs/4679051417" TargetMode="External"/><Relationship Id="rId7" Type="http://schemas.openxmlformats.org/officeDocument/2006/relationships/hyperlink" Target="http://www.flickr.com/photos/ricephotos/4385022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hyperlink" Target="http://www.flickr.com/photos/ari/2403969230" TargetMode="Externa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www.flickr.com/photos/knowprose/1421419528" TargetMode="External"/><Relationship Id="rId7" Type="http://schemas.openxmlformats.org/officeDocument/2006/relationships/hyperlink" Target="http://nopsa.hiit.fi/pmg/viewer/photo.php?id=27350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www.amazon.com/Cyberlaw-Problems-Jurisprudence-Information-American/dp/0314166874/ref=sr_1_2?ie=UTF8&amp;s=books&amp;qid=1281641093&amp;sr=8-2" TargetMode="Externa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hyperlink" Target="http://www.law.harvard.edu/faculty/martin/art_law/image_rights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://www.flickr.com/photos/sokref1/394172381" TargetMode="External"/><Relationship Id="rId9" Type="http://schemas.openxmlformats.org/officeDocument/2006/relationships/hyperlink" Target="http://observatory.designobserver.com/entry.html?entry=6467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newsgrist.typepad.com/underbelly/2006/01/koons_wins_land.html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hyperlink" Target="http://creativecommons.org/licenses/by-nc-nd/2.0/deed.en" TargetMode="External"/><Relationship Id="rId4" Type="http://schemas.openxmlformats.org/officeDocument/2006/relationships/hyperlink" Target="http://www.flickr.com/photos/tracylee/137006271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system.edu/ums/departments/gc/rules/business/100/010.s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6.bin"/><Relationship Id="rId7" Type="http://schemas.openxmlformats.org/officeDocument/2006/relationships/hyperlink" Target="http://www.openclipart.org/detail/159463/open-book-grayscale-by-sibsku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hyperlink" Target="http://www.openclipart.org/detail/123697/category-poetry-by-rones" TargetMode="External"/><Relationship Id="rId10" Type="http://schemas.openxmlformats.org/officeDocument/2006/relationships/image" Target="../media/image80.png"/><Relationship Id="rId4" Type="http://schemas.openxmlformats.org/officeDocument/2006/relationships/image" Target="../media/image77.wmf"/><Relationship Id="rId9" Type="http://schemas.openxmlformats.org/officeDocument/2006/relationships/hyperlink" Target="http://www.flickr.com/photos/dullhunk/3896009598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flickr.com/photos/wlscience/2120912089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85.wmf"/><Relationship Id="rId3" Type="http://schemas.openxmlformats.org/officeDocument/2006/relationships/hyperlink" Target="http://library.duke.edu/about/depts/scholcomm/copyright-and-fair-use.pdf" TargetMode="External"/><Relationship Id="rId7" Type="http://schemas.openxmlformats.org/officeDocument/2006/relationships/oleObject" Target="../embeddings/Microsoft_PowerPoint_97-2003_Presentation1.ppt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hyperlink" Target="http://www.ala.org/Template.cfm?Section=copyrightarticle&amp;Template=/ContentManagement/ContentDisplay.cfm&amp;ContentID=26700" TargetMode="External"/><Relationship Id="rId11" Type="http://schemas.openxmlformats.org/officeDocument/2006/relationships/image" Target="../media/image81.png"/><Relationship Id="rId5" Type="http://schemas.openxmlformats.org/officeDocument/2006/relationships/hyperlink" Target="http://www.usg.edu/copyright" TargetMode="External"/><Relationship Id="rId10" Type="http://schemas.openxmlformats.org/officeDocument/2006/relationships/image" Target="../media/image84.wmf"/><Relationship Id="rId4" Type="http://schemas.openxmlformats.org/officeDocument/2006/relationships/hyperlink" Target="http://www.universityofcalifornia.edu/copyright/fairuse.html" TargetMode="External"/><Relationship Id="rId9" Type="http://schemas.openxmlformats.org/officeDocument/2006/relationships/package" Target="../embeddings/Microsoft_PowerPoint_Presentation4.ppt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nylawline.typepad.com/photolawyer/2007/02/gentieu_litigat.html" TargetMode="External"/><Relationship Id="rId7" Type="http://schemas.openxmlformats.org/officeDocument/2006/relationships/hyperlink" Target="http://commons.wikimedia.org/wiki/File:Wizard_of_oz_5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http://commons.wikimedia.org/wiki/File:Umbrella_Project1991_10_27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ibrary.duke.edu/scholcom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ibrary.duke.edu/scholcomm/2012/05/12/the-gsu-decision-not-an-easy-road-for-anyone" TargetMode="External"/><Relationship Id="rId2" Type="http://schemas.openxmlformats.org/officeDocument/2006/relationships/hyperlink" Target="http://blogs.library.duke.edu/scholcomm/2012/05/22/more-on-gsu-and-the-publisher-response" TargetMode="Externa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ibrary.duke.edu/scholcomm/2012/05/12/the-gsu-decision-not-an-easy-road-for-anyone" TargetMode="External"/><Relationship Id="rId2" Type="http://schemas.openxmlformats.org/officeDocument/2006/relationships/hyperlink" Target="http://blogs.library.duke.edu/scholcomm/2012/05/22/more-on-gsu-and-the-publisher-response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blogs.library.duke.edu/scholcomm/2012/05/22/more-on-gsu-and-the-publisher-response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hyperlink" Target="http://commons.wikimedia.org/wiki/File:Umbrella_Project1991_10_27.jpg" TargetMode="External"/><Relationship Id="rId4" Type="http://schemas.openxmlformats.org/officeDocument/2006/relationships/hyperlink" Target="http://ja.wikipedia.org/wiki/%E5%88%A9%E7%94%A8%E8%80%85:Dddec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hyperlink" Target="http://nylawline.typepad.com/photolawyer/2007/02/gentieu_litigat.htm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picasaweb.google.com/lh/photo/YyKgAXJM5Bl5CdkaXBvD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6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3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855" y="1201510"/>
            <a:ext cx="7998638" cy="166199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Photographs from the Nuremburg Trials have been donated to your library with the request that they be digitized. Can you give permission to use them in a movie?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653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60" y="2968140"/>
            <a:ext cx="7798020" cy="3506354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483" y="4619555"/>
            <a:ext cx="6096000" cy="56673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W.W. </a:t>
            </a:r>
            <a:r>
              <a:rPr lang="en-US" sz="24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Denslow</a:t>
            </a:r>
            <a:r>
              <a:rPr lang="en-US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Wizard of Oz</a:t>
            </a:r>
            <a:endParaRPr lang="en-US" sz="2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2">
            <a:hlinkClick r:id="rId4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21320" y="228600"/>
            <a:ext cx="5999163" cy="4498975"/>
          </a:xfrm>
          <a:ln>
            <a:solidFill>
              <a:schemeClr val="accent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6325" y="5186293"/>
            <a:ext cx="6074157" cy="1623965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 eaLnBrk="1" hangingPunct="1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Hearn v. Meyer, 644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F.Supp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832 (S.D.N.Y. 1987) (Reproduction of Reproduction: Mere insignificant variations in coloration not alleged to be created intentionally, “mere slavish copies” ). Media file in the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public domain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970B0-ABE6-4DBA-9AFB-F1B6616BB68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6727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6325" y="228599"/>
            <a:ext cx="6074157" cy="455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49202" y="189780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694" y="1931988"/>
            <a:ext cx="3079751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Source:  Peter B. Hirtle,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Copyright Term and the Public Domain in the United States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1 January 2010, available at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4"/>
              </a:rPr>
              <a:t>http://www.copyright.cornell.edu/resources/publicdomain.cfm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 Licensed under Creative Commons License 3.0 at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5"/>
              </a:rPr>
              <a:t>http://creativecommons.org/licenses/by-nc/3.0/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562600"/>
            <a:ext cx="914400" cy="304800"/>
          </a:xfrm>
          <a:prstGeom prst="rect">
            <a:avLst/>
          </a:prstGeom>
          <a:noFill/>
          <a:ln w="635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91783B-B414-435A-97D7-A966E37969B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49202" y="189780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&amp; not in Public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Domain?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529185" y="1182687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showAsIcon="1" r:id="rId8" imgW="914400" imgH="885960" progId="AcroExch.Document.7">
                  <p:embed/>
                </p:oleObj>
              </mc:Choice>
              <mc:Fallback>
                <p:oleObj name="Acrobat Document" showAsIcon="1" r:id="rId8" imgW="914400" imgH="88596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185" y="1182687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Annotate Your Screenshot 2012-04-09 13-32-09.png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96660" y="2068512"/>
            <a:ext cx="5394510" cy="352635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195" y="4158695"/>
            <a:ext cx="4733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Miller Nichols Library Addition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70640" y="1739181"/>
            <a:ext cx="3220555" cy="1843439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 registration been renewed?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91783B-B414-435A-97D7-A966E37969B2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49202" y="189780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&amp; not in Public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Domain?</a:t>
            </a:r>
          </a:p>
        </p:txBody>
      </p:sp>
      <p:pic>
        <p:nvPicPr>
          <p:cNvPr id="575492" name="Picture 4" descr="Miller Nichols Library Robot Addition at Nigh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195" y="663840"/>
            <a:ext cx="5074925" cy="33900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5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02" y="4696365"/>
            <a:ext cx="83820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0640" y="5886920"/>
            <a:ext cx="8156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Resource for Re-registration Search, </a:t>
            </a:r>
            <a:r>
              <a:rPr lang="en-US" sz="2000" i="1" dirty="0" smtClean="0"/>
              <a:t>Information about the Catalog of </a:t>
            </a:r>
          </a:p>
          <a:p>
            <a:r>
              <a:rPr lang="en-US" sz="2000" i="1" dirty="0" smtClean="0"/>
              <a:t>Entries </a:t>
            </a:r>
            <a:r>
              <a:rPr lang="en-US" sz="2000" dirty="0" smtClean="0">
                <a:hlinkClick r:id="rId6"/>
              </a:rPr>
              <a:t>http://onlinebooks.library.upenn.edu/cce/</a:t>
            </a: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3" name="Straight Arrow Connector 210"/>
          <p:cNvCxnSpPr/>
          <p:nvPr/>
        </p:nvCxnSpPr>
        <p:spPr bwMode="auto">
          <a:xfrm rot="10800000" flipH="1" flipV="1">
            <a:off x="2101850" y="4206875"/>
            <a:ext cx="5699125" cy="2154238"/>
          </a:xfrm>
          <a:prstGeom prst="bentConnector3">
            <a:avLst>
              <a:gd name="adj1" fmla="val -4011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47" name="TextBox 446"/>
          <p:cNvSpPr txBox="1"/>
          <p:nvPr/>
        </p:nvSpPr>
        <p:spPr>
          <a:xfrm>
            <a:off x="6607175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235" name="Straight Arrow Connector 234"/>
          <p:cNvCxnSpPr>
            <a:stCxn id="81927" idx="3"/>
          </p:cNvCxnSpPr>
          <p:nvPr/>
        </p:nvCxnSpPr>
        <p:spPr bwMode="auto">
          <a:xfrm>
            <a:off x="5381625" y="5168900"/>
            <a:ext cx="417513" cy="39688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9" name="Straight Arrow Connector 234"/>
          <p:cNvCxnSpPr>
            <a:stCxn id="81962" idx="2"/>
            <a:endCxn id="81944" idx="3"/>
          </p:cNvCxnSpPr>
          <p:nvPr/>
        </p:nvCxnSpPr>
        <p:spPr bwMode="auto">
          <a:xfrm rot="5400000">
            <a:off x="4882356" y="4302919"/>
            <a:ext cx="320675" cy="3411538"/>
          </a:xfrm>
          <a:prstGeom prst="bentConnector2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2" name="Straight Arrow Connector 101"/>
          <p:cNvCxnSpPr>
            <a:stCxn id="81924" idx="3"/>
            <a:endCxn id="81931" idx="1"/>
          </p:cNvCxnSpPr>
          <p:nvPr/>
        </p:nvCxnSpPr>
        <p:spPr bwMode="auto">
          <a:xfrm flipV="1">
            <a:off x="5954713" y="1000125"/>
            <a:ext cx="633412" cy="2124075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7" name="Straight Arrow Connector 66"/>
          <p:cNvCxnSpPr>
            <a:stCxn id="81923" idx="3"/>
            <a:endCxn id="81926" idx="1"/>
          </p:cNvCxnSpPr>
          <p:nvPr/>
        </p:nvCxnSpPr>
        <p:spPr bwMode="auto">
          <a:xfrm>
            <a:off x="2978150" y="966788"/>
            <a:ext cx="493713" cy="33337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2" name="Straight Arrow Connector 195"/>
          <p:cNvCxnSpPr/>
          <p:nvPr/>
        </p:nvCxnSpPr>
        <p:spPr bwMode="auto">
          <a:xfrm flipV="1">
            <a:off x="2806700" y="1000125"/>
            <a:ext cx="644525" cy="1833563"/>
          </a:xfrm>
          <a:prstGeom prst="bentConnector2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7" name="Straight Arrow Connector 210"/>
          <p:cNvCxnSpPr>
            <a:stCxn id="81962" idx="3"/>
            <a:endCxn id="81924" idx="1"/>
          </p:cNvCxnSpPr>
          <p:nvPr/>
        </p:nvCxnSpPr>
        <p:spPr bwMode="auto">
          <a:xfrm flipH="1" flipV="1">
            <a:off x="3403600" y="3124200"/>
            <a:ext cx="4343400" cy="2082800"/>
          </a:xfrm>
          <a:prstGeom prst="bentConnector5">
            <a:avLst>
              <a:gd name="adj1" fmla="val -5262"/>
              <a:gd name="adj2" fmla="val 40022"/>
              <a:gd name="adj3" fmla="val 108052"/>
            </a:avLst>
          </a:prstGeom>
          <a:noFill/>
          <a:ln w="762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1" name="Straight Arrow Connector 210"/>
          <p:cNvCxnSpPr>
            <a:stCxn id="81927" idx="2"/>
            <a:endCxn id="81939" idx="1"/>
          </p:cNvCxnSpPr>
          <p:nvPr/>
        </p:nvCxnSpPr>
        <p:spPr bwMode="auto">
          <a:xfrm rot="16200000" flipH="1">
            <a:off x="5957094" y="4571207"/>
            <a:ext cx="511175" cy="3068637"/>
          </a:xfrm>
          <a:prstGeom prst="bentConnector2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1" name="Straight Arrow Connector 210"/>
          <p:cNvCxnSpPr>
            <a:stCxn id="81928" idx="2"/>
          </p:cNvCxnSpPr>
          <p:nvPr/>
        </p:nvCxnSpPr>
        <p:spPr bwMode="auto">
          <a:xfrm rot="5400000" flipH="1" flipV="1">
            <a:off x="2126457" y="3029744"/>
            <a:ext cx="107950" cy="1138237"/>
          </a:xfrm>
          <a:prstGeom prst="bentConnector4">
            <a:avLst>
              <a:gd name="adj1" fmla="val -210790"/>
              <a:gd name="adj2" fmla="val 40938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67" name="Straight Arrow Connector 166"/>
          <p:cNvCxnSpPr>
            <a:stCxn id="81924" idx="2"/>
            <a:endCxn id="81927" idx="0"/>
          </p:cNvCxnSpPr>
          <p:nvPr/>
        </p:nvCxnSpPr>
        <p:spPr bwMode="auto">
          <a:xfrm rot="5400000">
            <a:off x="4437063" y="4246563"/>
            <a:ext cx="484187" cy="1587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6" name="Straight Arrow Connector 195"/>
          <p:cNvCxnSpPr>
            <a:stCxn id="203" idx="2"/>
            <a:endCxn id="81944" idx="0"/>
          </p:cNvCxnSpPr>
          <p:nvPr/>
        </p:nvCxnSpPr>
        <p:spPr bwMode="auto">
          <a:xfrm rot="5400000">
            <a:off x="2334419" y="5303044"/>
            <a:ext cx="828675" cy="1587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2" name="Straight Arrow Connector 121"/>
          <p:cNvCxnSpPr>
            <a:stCxn id="148" idx="3"/>
            <a:endCxn id="81939" idx="3"/>
          </p:cNvCxnSpPr>
          <p:nvPr/>
        </p:nvCxnSpPr>
        <p:spPr bwMode="auto">
          <a:xfrm flipH="1">
            <a:off x="8632825" y="3227388"/>
            <a:ext cx="63500" cy="3133725"/>
          </a:xfrm>
          <a:prstGeom prst="bentConnector3">
            <a:avLst>
              <a:gd name="adj1" fmla="val -359112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246063" y="246063"/>
            <a:ext cx="2732087" cy="1441450"/>
          </a:xfrm>
          <a:prstGeom prst="flowChartDecision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Is Use Prohibited under a License?</a:t>
            </a: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>
            <a:off x="3403600" y="2243138"/>
            <a:ext cx="2551113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or Library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Exemption?</a:t>
            </a:r>
          </a:p>
        </p:txBody>
      </p:sp>
      <p:sp>
        <p:nvSpPr>
          <p:cNvPr id="81926" name="AutoShape 6"/>
          <p:cNvSpPr>
            <a:spLocks noChangeArrowheads="1"/>
          </p:cNvSpPr>
          <p:nvPr/>
        </p:nvSpPr>
        <p:spPr bwMode="auto">
          <a:xfrm>
            <a:off x="3471863" y="225425"/>
            <a:ext cx="2416175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&amp; not in Public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Domain?</a:t>
            </a: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>
            <a:off x="6588125" y="241300"/>
            <a:ext cx="2317750" cy="1517650"/>
          </a:xfrm>
          <a:prstGeom prst="flowChartDecision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DMCA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Circumvention?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1944" name="AutoShape 24"/>
          <p:cNvSpPr>
            <a:spLocks noChangeArrowheads="1"/>
          </p:cNvSpPr>
          <p:nvPr/>
        </p:nvSpPr>
        <p:spPr bwMode="auto">
          <a:xfrm>
            <a:off x="2160588" y="5718175"/>
            <a:ext cx="1176337" cy="901700"/>
          </a:xfrm>
          <a:prstGeom prst="flowChartPreparation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Stop</a:t>
            </a:r>
          </a:p>
        </p:txBody>
      </p:sp>
      <p:sp>
        <p:nvSpPr>
          <p:cNvPr id="81961" name="Text Box 41"/>
          <p:cNvSpPr txBox="1">
            <a:spLocks noChangeArrowheads="1"/>
          </p:cNvSpPr>
          <p:nvPr/>
        </p:nvSpPr>
        <p:spPr bwMode="auto">
          <a:xfrm>
            <a:off x="166688" y="4716463"/>
            <a:ext cx="1447800" cy="17843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Color Key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License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Copyright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DMCA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Yes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No</a:t>
            </a:r>
          </a:p>
        </p:txBody>
      </p:sp>
      <p:cxnSp>
        <p:nvCxnSpPr>
          <p:cNvPr id="19477" name="Shape 33"/>
          <p:cNvCxnSpPr>
            <a:cxnSpLocks noChangeShapeType="1"/>
          </p:cNvCxnSpPr>
          <p:nvPr/>
        </p:nvCxnSpPr>
        <p:spPr bwMode="auto">
          <a:xfrm rot="10800000" flipH="1" flipV="1">
            <a:off x="492125" y="3001963"/>
            <a:ext cx="3567113" cy="922337"/>
          </a:xfrm>
          <a:prstGeom prst="bentConnector3">
            <a:avLst>
              <a:gd name="adj1" fmla="val -6407"/>
            </a:avLst>
          </a:prstGeom>
          <a:noFill/>
          <a:ln w="19050" algn="ctr">
            <a:noFill/>
            <a:round/>
            <a:headEnd/>
            <a:tailEnd type="arrow" w="med" len="med"/>
          </a:ln>
        </p:spPr>
      </p:cxnSp>
      <p:cxnSp>
        <p:nvCxnSpPr>
          <p:cNvPr id="19478" name="Elbow Connector 47"/>
          <p:cNvCxnSpPr>
            <a:cxnSpLocks noChangeShapeType="1"/>
          </p:cNvCxnSpPr>
          <p:nvPr/>
        </p:nvCxnSpPr>
        <p:spPr bwMode="auto">
          <a:xfrm rot="16200000" flipH="1">
            <a:off x="4436269" y="1970881"/>
            <a:ext cx="331788" cy="1730375"/>
          </a:xfrm>
          <a:prstGeom prst="bentConnector2">
            <a:avLst/>
          </a:prstGeom>
          <a:noFill/>
          <a:ln w="19050" algn="ctr">
            <a:noFill/>
            <a:round/>
            <a:headEnd/>
            <a:tailEnd type="arrow" w="med" len="med"/>
          </a:ln>
        </p:spPr>
      </p:cxnSp>
      <p:cxnSp>
        <p:nvCxnSpPr>
          <p:cNvPr id="19479" name="Elbow Connector 59"/>
          <p:cNvCxnSpPr>
            <a:cxnSpLocks noChangeShapeType="1"/>
          </p:cNvCxnSpPr>
          <p:nvPr/>
        </p:nvCxnSpPr>
        <p:spPr bwMode="auto">
          <a:xfrm rot="16200000" flipH="1">
            <a:off x="6188075" y="3575050"/>
            <a:ext cx="914400" cy="914400"/>
          </a:xfrm>
          <a:prstGeom prst="bentConnector3">
            <a:avLst>
              <a:gd name="adj1" fmla="val 50000"/>
            </a:avLst>
          </a:prstGeom>
          <a:noFill/>
          <a:ln w="19050" algn="ctr">
            <a:noFill/>
            <a:round/>
            <a:headEnd/>
            <a:tailEnd type="arrow" w="med" len="med"/>
          </a:ln>
        </p:spPr>
      </p:cxnSp>
      <p:sp>
        <p:nvSpPr>
          <p:cNvPr id="136" name="Arc 135"/>
          <p:cNvSpPr/>
          <p:nvPr/>
        </p:nvSpPr>
        <p:spPr bwMode="auto">
          <a:xfrm>
            <a:off x="4951413" y="5629275"/>
            <a:ext cx="914400" cy="914400"/>
          </a:xfrm>
          <a:prstGeom prst="arc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39" name="Arc 138"/>
          <p:cNvSpPr/>
          <p:nvPr/>
        </p:nvSpPr>
        <p:spPr bwMode="auto">
          <a:xfrm>
            <a:off x="4572000" y="773113"/>
            <a:ext cx="914400" cy="914400"/>
          </a:xfrm>
          <a:prstGeom prst="arc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>
            <a:off x="3976688" y="4489450"/>
            <a:ext cx="1404937" cy="136048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Get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Permission?</a:t>
            </a:r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>
            <a:off x="407988" y="2008188"/>
            <a:ext cx="2408237" cy="1644650"/>
          </a:xfrm>
          <a:prstGeom prst="flowChartDecision">
            <a:avLst/>
          </a:prstGeom>
          <a:solidFill>
            <a:schemeClr val="bg2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Is Prohibition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Enforceable?</a:t>
            </a:r>
          </a:p>
        </p:txBody>
      </p:sp>
      <p:cxnSp>
        <p:nvCxnSpPr>
          <p:cNvPr id="19484" name="Straight Arrow Connector 345"/>
          <p:cNvCxnSpPr>
            <a:cxnSpLocks noChangeShapeType="1"/>
          </p:cNvCxnSpPr>
          <p:nvPr/>
        </p:nvCxnSpPr>
        <p:spPr bwMode="auto">
          <a:xfrm>
            <a:off x="7629525" y="2544763"/>
            <a:ext cx="914400" cy="914400"/>
          </a:xfrm>
          <a:prstGeom prst="straightConnector1">
            <a:avLst/>
          </a:prstGeom>
          <a:noFill/>
          <a:ln w="19050" algn="ctr">
            <a:noFill/>
            <a:round/>
            <a:headEnd/>
            <a:tailEnd type="arrow" w="med" len="med"/>
          </a:ln>
        </p:spPr>
      </p:cxnSp>
      <p:sp>
        <p:nvSpPr>
          <p:cNvPr id="81962" name="AutoShape 42"/>
          <p:cNvSpPr>
            <a:spLocks noChangeArrowheads="1"/>
          </p:cNvSpPr>
          <p:nvPr/>
        </p:nvSpPr>
        <p:spPr bwMode="auto">
          <a:xfrm>
            <a:off x="5748338" y="4564063"/>
            <a:ext cx="1998662" cy="1284287"/>
          </a:xfrm>
          <a:prstGeom prst="flowChartDecision">
            <a:avLst/>
          </a:prstGeom>
          <a:blipFill>
            <a:blip r:embed="rId3" cstate="print"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Orphan </a:t>
            </a:r>
          </a:p>
          <a:p>
            <a:pPr algn="ctr"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Work?</a:t>
            </a:r>
          </a:p>
        </p:txBody>
      </p:sp>
      <p:cxnSp>
        <p:nvCxnSpPr>
          <p:cNvPr id="89" name="Straight Arrow Connector 88"/>
          <p:cNvCxnSpPr>
            <a:stCxn id="81926" idx="2"/>
            <a:endCxn id="81924" idx="0"/>
          </p:cNvCxnSpPr>
          <p:nvPr/>
        </p:nvCxnSpPr>
        <p:spPr bwMode="auto">
          <a:xfrm rot="5400000">
            <a:off x="4445000" y="2008188"/>
            <a:ext cx="468313" cy="1587"/>
          </a:xfrm>
          <a:prstGeom prst="straightConnector1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6" name="Straight Arrow Connector 95"/>
          <p:cNvCxnSpPr>
            <a:stCxn id="81923" idx="2"/>
            <a:endCxn id="81928" idx="0"/>
          </p:cNvCxnSpPr>
          <p:nvPr/>
        </p:nvCxnSpPr>
        <p:spPr bwMode="auto">
          <a:xfrm rot="16200000" flipH="1">
            <a:off x="1450975" y="1847851"/>
            <a:ext cx="320675" cy="0"/>
          </a:xfrm>
          <a:prstGeom prst="straightConnector1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0" name="Straight Arrow Connector 119"/>
          <p:cNvCxnSpPr>
            <a:stCxn id="81931" idx="2"/>
            <a:endCxn id="148" idx="0"/>
          </p:cNvCxnSpPr>
          <p:nvPr/>
        </p:nvCxnSpPr>
        <p:spPr bwMode="auto">
          <a:xfrm rot="16200000" flipH="1">
            <a:off x="7354093" y="2151857"/>
            <a:ext cx="785813" cy="0"/>
          </a:xfrm>
          <a:prstGeom prst="straightConnector1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03" name="AutoShape 7"/>
          <p:cNvSpPr>
            <a:spLocks noChangeArrowheads="1"/>
          </p:cNvSpPr>
          <p:nvPr/>
        </p:nvSpPr>
        <p:spPr bwMode="auto">
          <a:xfrm>
            <a:off x="2046288" y="3527425"/>
            <a:ext cx="1404937" cy="136048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Get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Permission?</a:t>
            </a:r>
          </a:p>
        </p:txBody>
      </p:sp>
      <p:cxnSp>
        <p:nvCxnSpPr>
          <p:cNvPr id="95" name="Straight Arrow Connector 94"/>
          <p:cNvCxnSpPr>
            <a:endCxn id="81939" idx="0"/>
          </p:cNvCxnSpPr>
          <p:nvPr/>
        </p:nvCxnSpPr>
        <p:spPr bwMode="auto">
          <a:xfrm rot="16200000" flipH="1">
            <a:off x="4497388" y="2408238"/>
            <a:ext cx="5060950" cy="2324100"/>
          </a:xfrm>
          <a:prstGeom prst="bentConnector3">
            <a:avLst>
              <a:gd name="adj1" fmla="val 21702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1939" name="AutoShape 19"/>
          <p:cNvSpPr>
            <a:spLocks noChangeArrowheads="1"/>
          </p:cNvSpPr>
          <p:nvPr/>
        </p:nvSpPr>
        <p:spPr bwMode="auto">
          <a:xfrm>
            <a:off x="7747000" y="6100763"/>
            <a:ext cx="885825" cy="519112"/>
          </a:xfrm>
          <a:prstGeom prst="flowChartTerminator">
            <a:avLst/>
          </a:prstGeom>
          <a:solidFill>
            <a:schemeClr val="accent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Go</a:t>
            </a:r>
          </a:p>
        </p:txBody>
      </p:sp>
      <p:sp>
        <p:nvSpPr>
          <p:cNvPr id="439" name="TextBox 438"/>
          <p:cNvSpPr txBox="1"/>
          <p:nvPr/>
        </p:nvSpPr>
        <p:spPr>
          <a:xfrm>
            <a:off x="7677150" y="4864100"/>
            <a:ext cx="312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0" name="TextBox 439"/>
          <p:cNvSpPr txBox="1"/>
          <p:nvPr/>
        </p:nvSpPr>
        <p:spPr>
          <a:xfrm>
            <a:off x="7254875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1" name="TextBox 440"/>
          <p:cNvSpPr txBox="1"/>
          <p:nvPr/>
        </p:nvSpPr>
        <p:spPr>
          <a:xfrm>
            <a:off x="5372100" y="4389438"/>
            <a:ext cx="3143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2" name="TextBox 441"/>
          <p:cNvSpPr txBox="1"/>
          <p:nvPr/>
        </p:nvSpPr>
        <p:spPr>
          <a:xfrm>
            <a:off x="4143375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3090863" y="3328988"/>
            <a:ext cx="3127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7677150" y="4479925"/>
            <a:ext cx="312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5988050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764088" y="4389438"/>
            <a:ext cx="3127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3535363" y="4379913"/>
            <a:ext cx="3127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474" name="Straight Arrow Connector 94"/>
          <p:cNvCxnSpPr>
            <a:stCxn id="81931" idx="3"/>
            <a:endCxn id="81939" idx="0"/>
          </p:cNvCxnSpPr>
          <p:nvPr/>
        </p:nvCxnSpPr>
        <p:spPr bwMode="auto">
          <a:xfrm flipH="1">
            <a:off x="8189913" y="1000125"/>
            <a:ext cx="715962" cy="5100638"/>
          </a:xfrm>
          <a:prstGeom prst="bentConnector4">
            <a:avLst>
              <a:gd name="adj1" fmla="val -19137"/>
              <a:gd name="adj2" fmla="val 5744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3" name="Straight Arrow Connector 152"/>
          <p:cNvCxnSpPr>
            <a:stCxn id="148" idx="2"/>
            <a:endCxn id="203" idx="3"/>
          </p:cNvCxnSpPr>
          <p:nvPr/>
        </p:nvCxnSpPr>
        <p:spPr bwMode="auto">
          <a:xfrm rot="5400000">
            <a:off x="5451475" y="1911350"/>
            <a:ext cx="295275" cy="4295775"/>
          </a:xfrm>
          <a:prstGeom prst="bentConnector2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8" name="AutoShape 11"/>
          <p:cNvSpPr>
            <a:spLocks noChangeArrowheads="1"/>
          </p:cNvSpPr>
          <p:nvPr/>
        </p:nvSpPr>
        <p:spPr bwMode="auto">
          <a:xfrm>
            <a:off x="6799263" y="2544763"/>
            <a:ext cx="1897062" cy="1366837"/>
          </a:xfrm>
          <a:prstGeom prst="flowChartDecision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DMCA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2880883">
            <a:off x="3495675" y="1720850"/>
            <a:ext cx="962025" cy="708025"/>
          </a:xfrm>
          <a:prstGeom prst="rightArrow">
            <a:avLst/>
          </a:prstGeom>
          <a:solidFill>
            <a:schemeClr val="accent2"/>
          </a:solidFill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  <p:bldP spid="48" grpId="0" animBg="1"/>
      <p:bldP spid="4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5891" y="471815"/>
            <a:ext cx="5711824" cy="11430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– Copyright – Library Exemption under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108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24260" y="2507280"/>
            <a:ext cx="8372289" cy="3149210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just for non-profit libraries. “Libraries within industrial,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profitmaking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proprietary institutions are also eligible for the exemption as long as the reproduction (and distribution) was itself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commercially motivated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Clicking this link retrieves the full text document in another window"/>
              </a:rPr>
              <a:t>2-8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Clicking this link retrieves the full text document in another window"/>
              </a:rPr>
              <a:t>Nimmer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Clicking this link retrieves the full text document in another window"/>
              </a:rPr>
              <a:t> on Copyright § 8.03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 must be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to public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 notice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28600"/>
            <a:ext cx="2552700" cy="17748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 and Archives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Exception?</a:t>
            </a:r>
          </a:p>
        </p:txBody>
      </p:sp>
    </p:spTree>
    <p:extLst>
      <p:ext uri="{BB962C8B-B14F-4D97-AF65-F5344CB8AC3E}">
        <p14:creationId xmlns:p14="http://schemas.microsoft.com/office/powerpoint/2010/main" val="2311714093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5891" y="471815"/>
            <a:ext cx="5711824" cy="11430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– Copyright – Library Exemption under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108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47450" y="1969609"/>
            <a:ext cx="8372289" cy="4751865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(default rule) </a:t>
            </a:r>
          </a:p>
          <a:p>
            <a:pPr marL="914400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“This does not mean, however, that a single reproduction (and its distribution) exhausts the exemption with respect to the particular work reproduced. Rather, there may be repeated reproduction and distribution ‘of a single copy or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same material on separate occasions.”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licking this link retrieves the full text document in another window"/>
              </a:rPr>
              <a:t> 2-8 </a:t>
            </a:r>
            <a:r>
              <a:rPr lang="en-US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licking this link retrieves the full text document in another window"/>
              </a:rPr>
              <a:t>Nimmer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licking this link retrieves the full text document in another window"/>
              </a:rPr>
              <a:t> on Copyright § 8.03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copy limit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Preservation and security (unpublished works).  Must own  and restrict access.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Replacement of  damaged, deteriorating, lost or stolen copy (published works).  Must first look for replacement copy at reasonable price and restrict access.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28600"/>
            <a:ext cx="2552700" cy="17748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 and Archives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Exception?</a:t>
            </a:r>
          </a:p>
        </p:txBody>
      </p:sp>
      <p:graphicFrame>
        <p:nvGraphicFramePr>
          <p:cNvPr id="605187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886699"/>
              </p:ext>
            </p:extLst>
          </p:nvPr>
        </p:nvGraphicFramePr>
        <p:xfrm>
          <a:off x="347450" y="5802312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resentation" showAsIcon="1" r:id="rId4" imgW="914400" imgH="885960" progId="PowerPoint.Show.12">
                  <p:embed/>
                </p:oleObj>
              </mc:Choice>
              <mc:Fallback>
                <p:oleObj name="Presentation" showAsIcon="1" r:id="rId4" imgW="914400" imgH="885960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50" y="5802312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0" name="Object 6"/>
          <p:cNvGraphicFramePr>
            <a:graphicFrameLocks noChangeAspect="1"/>
          </p:cNvGraphicFramePr>
          <p:nvPr/>
        </p:nvGraphicFramePr>
        <p:xfrm>
          <a:off x="7529185" y="1182221"/>
          <a:ext cx="14859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Packager Shell Object" showAsIcon="1" r:id="rId6" imgW="1486080" imgH="865080" progId="Package">
                  <p:embed/>
                </p:oleObj>
              </mc:Choice>
              <mc:Fallback>
                <p:oleObj name="Packager Shell Object" showAsIcon="1" r:id="rId6" imgW="1486080" imgH="86508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185" y="1182221"/>
                        <a:ext cx="148590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979190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5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24" dur="1" fill="hold"/>
                                        <p:tgtEl>
                                          <p:spTgt spid="605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5190"/>
                  </p:tgtEl>
                </p:cond>
              </p:nextCondLst>
            </p:seq>
          </p:childTnLst>
        </p:cTn>
      </p:par>
    </p:tnLst>
    <p:bldLst>
      <p:bldP spid="2051" grpId="0" build="p" bldLvl="3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5891" y="228600"/>
            <a:ext cx="5711824" cy="11430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– Copyright – Library Exemption under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108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14511" y="1994460"/>
            <a:ext cx="8372289" cy="4751865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 is the conference report by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National Commission on New Technology Uses of Copyrighted Works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included in the House Report for the 1976 Copyright Act. It addresses 108(g)(2), which</a:t>
            </a:r>
          </a:p>
          <a:p>
            <a:pPr marL="400050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section 108(d)'s exemption for reproduction of entire contributions and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articles from collections and periodicals, and small portions of other works, does not extend to situations in which the library or archives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“engages in the systematic reproduction or distribution of single or multiple copies or </a:t>
            </a:r>
            <a:r>
              <a:rPr lang="en-US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[the] material.”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its terms, however, section 108(g)(2) does not prevent “a library or archives from participating in interlibrary arrangements that do not have … that the library or archives receiving such copies or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distribution does so in such aggregate quantities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to substitute for a subscription to or purchase of such work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Goldstein on Copyright - Goldstein,§7.2.2.1,Reproduction by Libraries and Archives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28600"/>
            <a:ext cx="2552700" cy="17748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 and Archives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Exception?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49500" y="1524000"/>
            <a:ext cx="316865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</a:t>
            </a:r>
            <a:endParaRPr lang="en-US" sz="2000" i="1" dirty="0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047925"/>
              </p:ext>
            </p:extLst>
          </p:nvPr>
        </p:nvGraphicFramePr>
        <p:xfrm>
          <a:off x="7391400" y="1327943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ackager Shell Object" showAsIcon="1" r:id="rId4" imgW="914400" imgH="792360" progId="Package">
                  <p:embed/>
                </p:oleObj>
              </mc:Choice>
              <mc:Fallback>
                <p:oleObj name="Packager Shell Object" showAsIcon="1" r:id="rId4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1400" y="1327943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505474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3522663" y="2660650"/>
            <a:ext cx="5427662" cy="163195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(1)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or display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work by instructors or pupils in the course of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face-to-face teaching activities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nonprofit educational institution,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classroom or similar place devoted to instruction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2663" y="4331897"/>
            <a:ext cx="5427662" cy="224631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unless,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case of a motion picture or other audiovisual work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performance, or the display of individual images, is given by means of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copy that was not lawfully made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 this title, and that the person responsible for the performance knew or had reason to believe was not lawfully made;</a:t>
            </a:r>
            <a:endParaRPr lang="en-US" sz="2000" dirty="0"/>
          </a:p>
        </p:txBody>
      </p:sp>
      <p:pic>
        <p:nvPicPr>
          <p:cNvPr id="7" name="Picture 6" descr="4679051417_a2177676c5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3" y="2354263"/>
            <a:ext cx="3001962" cy="19986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30550" y="1414463"/>
            <a:ext cx="581977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classroom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(1)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[Non TEACH ACT]</a:t>
            </a:r>
          </a:p>
        </p:txBody>
      </p:sp>
      <p:pic>
        <p:nvPicPr>
          <p:cNvPr id="2560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050" y="4119563"/>
            <a:ext cx="2868613" cy="2151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22663" y="1922463"/>
            <a:ext cx="5427662" cy="708025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</a:t>
            </a:r>
            <a:r>
              <a:rPr lang="en-US" sz="2000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infringements of copyright: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8" grpId="0" build="allAtOnce" animBg="1" autoUpdateAnimBg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9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4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855" y="1368238"/>
            <a:ext cx="3226020" cy="498598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Instructor for distance education class on Film Appreciation wants to stream Stagecoach from a DVD. How would you resolve?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she wanted to convert video?  What she if wanted to her own use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NetFlix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subscription?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325" y="1368238"/>
            <a:ext cx="4689475" cy="35702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5416910" y="5771705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hlinkClick r:id="" action="ppaction://noaction"/>
              </a:rPr>
              <a:t>Solution</a:t>
            </a:r>
            <a:endParaRPr lang="en-US" sz="20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5" name="Picture 1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600" y="5550425"/>
            <a:ext cx="762000" cy="1143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973889"/>
            <a:ext cx="4762375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  . . . the performance of a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nondramatic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 or musical work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(2)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[TEACH ACT]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676" y="3813050"/>
            <a:ext cx="4760912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reasonable and limited portions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any other work,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675" y="4663173"/>
            <a:ext cx="4762375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2000" b="1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work in an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 comparable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that which is typically displayed in the course of a live classroom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, . . .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93676" y="2129516"/>
            <a:ext cx="4760912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</a:t>
            </a:r>
            <a:r>
              <a:rPr lang="en-US" sz="2000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infringements of copyright: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6363" y="2160588"/>
            <a:ext cx="3687762" cy="4431983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Fundamentally there seem to be but two essential elements for a dramatic composition: (1) that it relate a story, and (2) that it provide directions whereby a substantial portion of the story may be visually or audibly represented to an audience as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actually occurring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 than merely being narrated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described. </a:t>
            </a:r>
            <a:b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Clicking this link retrieves the full text document in another window"/>
              </a:rPr>
              <a:t>1-2 </a:t>
            </a:r>
            <a:r>
              <a:rPr lang="en-US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Clicking this link retrieves the full text document in another window"/>
              </a:rPr>
              <a:t>Nimmer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Clicking this link retrieves the full text document in another window"/>
              </a:rPr>
              <a:t> on Copyright § 2.06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3995925" y="5272088"/>
            <a:ext cx="1190438" cy="751717"/>
          </a:xfrm>
          <a:prstGeom prst="straightConnector1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2574940" y="6023805"/>
            <a:ext cx="2439988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key is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“actually occurring”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8" grpId="0" build="allAtOnce" animBg="1" autoUpdateAnimBg="0"/>
      <p:bldP spid="6" grpId="0" animBg="1"/>
      <p:bldP spid="7" grpId="0" animBg="1"/>
      <p:bldP spid="9" grpId="0" animBg="1"/>
      <p:bldP spid="10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347663" y="225425"/>
            <a:ext cx="2416175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Copyright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3088" y="274638"/>
            <a:ext cx="5573712" cy="1143000"/>
          </a:xfrm>
        </p:spPr>
        <p:txBody>
          <a:bodyPr/>
          <a:lstStyle/>
          <a:p>
            <a:pPr algn="l"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106 Exclusive Rights in Copyrighted Works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7663" y="1938411"/>
            <a:ext cx="4416425" cy="4678204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 to sections 107 through 122 through, the owner of copyright under this title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the exclusive rights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do and to authorize any of the following: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(1) to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copyrighted work in copies or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(2) to prepare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derivative works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upon the copyrighted work;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(3) to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copies or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copyrighted work to the public by sale or other transfer of ownership, or by rental, lease, or lending;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5800" y="3121760"/>
            <a:ext cx="3845965" cy="341632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"derivative work" is a work based upon one or more preexisting works, such as a translation, musical arrangement, dramatization, fictionalization, motion picture version, sound recording, art reproduction, abridgment, condensation, or any other form in which a work may be recast, transformed, or adapted. 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USC § 101</a:t>
            </a:r>
          </a:p>
        </p:txBody>
      </p:sp>
      <p:pic>
        <p:nvPicPr>
          <p:cNvPr id="552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335" y="1662370"/>
            <a:ext cx="1682750" cy="12620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530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6730" y="1939135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 rot="10800000">
            <a:off x="4456906" y="4384674"/>
            <a:ext cx="614363" cy="1588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910177"/>
            <a:ext cx="5108575" cy="255428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(A) the performance or display is made by, at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of, or under the actual supervision of an instructor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an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 part of a class session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offered as a regular part of the systematic mediated instructional activities of a governmental body or an accredited nonprofit educational institution;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(2)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[TEACH ACT]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675" y="2160588"/>
            <a:ext cx="5108575" cy="70788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</a:t>
            </a:r>
            <a:r>
              <a:rPr lang="en-US" sz="2000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infringements of copyright:</a:t>
            </a:r>
          </a:p>
        </p:txBody>
      </p:sp>
      <p:pic>
        <p:nvPicPr>
          <p:cNvPr id="430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2660650"/>
            <a:ext cx="3289300" cy="2466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93674" y="5523805"/>
            <a:ext cx="5108575" cy="101600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(B) the performance or display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directly related and of material assistance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teaching content of the transmission;</a:t>
            </a: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9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276475"/>
            <a:ext cx="457200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(C) the transmission is made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solely for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and, to the extent technologically feasible, the reception of such transmission is limited to-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(2)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[TEACH ACT]</a:t>
            </a:r>
          </a:p>
        </p:txBody>
      </p:sp>
      <p:pic>
        <p:nvPicPr>
          <p:cNvPr id="440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463" y="2276475"/>
            <a:ext cx="3379787" cy="2535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3675" y="4932008"/>
            <a:ext cx="457200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  (ii)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officers or employees of governmental bodies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part of their official duties or employment; and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93675" y="3741989"/>
            <a:ext cx="4572000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officially enrolled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course for which the transmission is made; or</a:t>
            </a:r>
            <a:endParaRPr lang="en-US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0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373849"/>
            <a:ext cx="4954588" cy="264687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(D)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transmitting body or institution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 policies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 copyright,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informational materials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faculty, students, and relevant staff members that accurately describe, and promote compliance with, the laws of the United States relating to copyright, 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(2)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[TEACH ACT]</a:t>
            </a:r>
          </a:p>
        </p:txBody>
      </p:sp>
      <p:pic>
        <p:nvPicPr>
          <p:cNvPr id="4505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2698750"/>
            <a:ext cx="3571875" cy="7477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506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2250" y="3697288"/>
            <a:ext cx="3571875" cy="9350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2250" y="4803775"/>
            <a:ext cx="3571875" cy="12747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3675" y="5080415"/>
            <a:ext cx="4954588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notice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students that materials used in connection with the course may be subject to copyright protection;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1931205"/>
            <a:ext cx="6532740" cy="233910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(ii)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case of digital transmissions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    (I)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applies technological measures that reasonably prevent-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     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retention of the work in accessible form by recipients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transmission from the transmitting body or institution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longer than the class session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and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(2)  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[TEACH ACT]</a:t>
            </a:r>
          </a:p>
        </p:txBody>
      </p:sp>
      <p:pic>
        <p:nvPicPr>
          <p:cNvPr id="460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9325" y="2162175"/>
            <a:ext cx="1574800" cy="1574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6083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9450" y="3973513"/>
            <a:ext cx="1844675" cy="1228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93675" y="4279659"/>
            <a:ext cx="6532740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     (bb)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unauthorized further dissemination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work in accessible form by such recipients to others; 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3675" y="5392868"/>
            <a:ext cx="653274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(II) does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engage in conduct that could reasonably be expected to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 with technological measures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by copyright owners to prevent such retention or unauthorized further dissemination;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6726415" y="5376018"/>
            <a:ext cx="226215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DMCA</a:t>
            </a: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263__xyzr_kx__egg_ti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112(f)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314575"/>
            <a:ext cx="6067425" cy="20313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(1) . . .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an infringement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copyright for a governmental body or other nonprofit educational institution entitled under section 110(2) </a:t>
            </a:r>
          </a:p>
          <a:p>
            <a:pPr marL="274320" indent="274320"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transmit a performance or display </a:t>
            </a:r>
          </a:p>
          <a:p>
            <a:pPr marL="274320" indent="274320"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make copies or </a:t>
            </a:r>
            <a:r>
              <a:rPr lang="en-US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endParaRPr lang="en-US" sz="2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work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in digital form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36825" y="1414463"/>
            <a:ext cx="63373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91440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Transitions and Copies of Digital Works 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 (f)(1)</a:t>
            </a:r>
          </a:p>
        </p:txBody>
      </p:sp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1138" y="3621025"/>
            <a:ext cx="1637777" cy="12289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5293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250" y="2350657"/>
            <a:ext cx="1390820" cy="11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112(f)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314575"/>
            <a:ext cx="5453063" cy="449353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solely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extent permitted in paragraph (2), of a work that is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analog form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embodying the performance or display to be used for making transmissions authorized under section 110(2), if--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(A) such copies or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retained and used solely by the body or institution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made them, and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further copies or </a:t>
            </a:r>
            <a:r>
              <a:rPr lang="en-US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reproduced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them, except as authorized under section 110(2); and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(B) such copies or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solely for transmissions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authorized under section 110(2).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825" y="1508125"/>
            <a:ext cx="63373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Transitions and Copies of Digital Works 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 (f)(1) [continued]</a:t>
            </a:r>
          </a:p>
        </p:txBody>
      </p:sp>
      <p:pic>
        <p:nvPicPr>
          <p:cNvPr id="7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630" y="2545685"/>
            <a:ext cx="2381875" cy="13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6318" y="4734770"/>
            <a:ext cx="1637777" cy="12289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>
            <a:off x="7605995" y="4081885"/>
            <a:ext cx="0" cy="806505"/>
          </a:xfrm>
          <a:prstGeom prst="straightConnector1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Down Arrow 10"/>
          <p:cNvSpPr/>
          <p:nvPr/>
        </p:nvSpPr>
        <p:spPr bwMode="auto">
          <a:xfrm>
            <a:off x="7356362" y="4081885"/>
            <a:ext cx="499265" cy="474416"/>
          </a:xfrm>
          <a:prstGeom prst="downArrow">
            <a:avLst/>
          </a:pr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55627" y="3811440"/>
            <a:ext cx="60785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675" y="5003605"/>
            <a:ext cx="8413750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(B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version of the work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institution is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 to technological protection measures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prevent its use for section 110(2).</a:t>
            </a:r>
            <a:endParaRPr lang="en-US" sz="2000" dirty="0"/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§ 112(f)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161635"/>
            <a:ext cx="5875338" cy="233910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(2) This subsection does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authorize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print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other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versions of works into digital formats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such conversion is permitted hereunder, only with respect to the amount of such works authorized to be performed or displayed under section 110(2) [17 USCS § 110(2)], if--</a:t>
            </a:r>
            <a:endParaRPr lang="en-US" sz="20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535" y="1393535"/>
            <a:ext cx="63373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Transitions and Copies of Digital Works 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 (f)(1) [continued]</a:t>
            </a:r>
          </a:p>
        </p:txBody>
      </p:sp>
      <p:pic>
        <p:nvPicPr>
          <p:cNvPr id="48129" name="Picture 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2667000"/>
            <a:ext cx="2286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97395" y="5723637"/>
            <a:ext cx="2031326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TPMs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675" y="4511162"/>
            <a:ext cx="8393113" cy="49244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(A)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digital version of the work is available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institution; or</a:t>
            </a:r>
          </a:p>
        </p:txBody>
      </p:sp>
      <p:pic>
        <p:nvPicPr>
          <p:cNvPr id="4813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3688" y="5733300"/>
            <a:ext cx="3213100" cy="952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uild="allAtOnce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3522663" y="2660650"/>
            <a:ext cx="5427662" cy="163195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or display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work by instructors or pupils in the course of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face-to-face teaching activities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nonprofit educational institution,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classroom or similar place devoted to instruction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2663" y="4331897"/>
            <a:ext cx="5427662" cy="224631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unless,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case of a motion picture or other audiovisual work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performance, or the display of individual images, is given by means of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copy that was not lawfully made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 this title, and that the person responsible for the performance knew or had reason to believe was not lawfully made;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4679051417_a2177676c5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3" y="2354263"/>
            <a:ext cx="3001962" cy="19986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30550" y="1414463"/>
            <a:ext cx="581977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classroom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(1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TEACH ACT]</a:t>
            </a:r>
          </a:p>
        </p:txBody>
      </p:sp>
      <p:pic>
        <p:nvPicPr>
          <p:cNvPr id="2560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050" y="4119563"/>
            <a:ext cx="2868613" cy="2151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22663" y="1922463"/>
            <a:ext cx="5427662" cy="708025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</a:t>
            </a:r>
            <a:r>
              <a:rPr lang="en-US" sz="2000" u="sng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infringements of copyright: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8013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8" grpId="0" build="allAtOnce" animBg="1" autoUpdateAnimBg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9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4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855" y="1368238"/>
            <a:ext cx="3226020" cy="498598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Instructor for distance education class on Film Appreciation wants to stream Stagecoach from a DVD. How would you resolve?</a:t>
            </a:r>
          </a:p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she wanted to convert video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What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if wanted to her own use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NetFlix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subscription?</a:t>
            </a:r>
          </a:p>
        </p:txBody>
      </p:sp>
      <p:pic>
        <p:nvPicPr>
          <p:cNvPr id="6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325" y="1368238"/>
            <a:ext cx="4689475" cy="35702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5416910" y="5771705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hlinkClick r:id="" action="ppaction://noaction"/>
              </a:rPr>
              <a:t>Solution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9804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5" name="Picture 1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600" y="5550425"/>
            <a:ext cx="762000" cy="1143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973889"/>
            <a:ext cx="4762375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.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the performance of a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nondramatic 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 or musical work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ACT]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676" y="3813050"/>
            <a:ext cx="4760912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reasonable and limited portions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any other work,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675" y="4663173"/>
            <a:ext cx="4762375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20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work in an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 comparable 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that which is typically displayed in the course of a live classroom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, . . .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76" y="2129516"/>
            <a:ext cx="4760912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</a:t>
            </a:r>
            <a:r>
              <a:rPr lang="en-US" sz="2000" u="sng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infringements of copyright: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6363" y="2160588"/>
            <a:ext cx="3687762" cy="4431983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Fundamentally there seem to be but two essential elements for a dramatic composition: (1) that it relate a story, and (2) that it provide directions whereby a substantial portion of the story may be visually or audibly represented to an audience as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actually occurring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 than merely being narrated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described. </a:t>
            </a:r>
            <a:b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Clicking this link retrieves the full text document in another window"/>
              </a:rPr>
              <a:t>1-2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Clicking this link retrieves the full text document in another window"/>
              </a:rPr>
              <a:t>Nimmer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Clicking this link retrieves the full text document in another window"/>
              </a:rPr>
              <a:t> on Copyright § 2.06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3995925" y="5272088"/>
            <a:ext cx="1190438" cy="751717"/>
          </a:xfrm>
          <a:prstGeom prst="straightConnector1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2574940" y="6023805"/>
            <a:ext cx="2439988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key is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“actually occurring”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19957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744__Horn__typewr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8" grpId="0" build="allAtOnce" animBg="1" autoUpdateAnimBg="0"/>
      <p:bldP spid="6" grpId="0" animBg="1"/>
      <p:bldP spid="7" grpId="0" animBg="1"/>
      <p:bldP spid="9" grpId="0" animBg="1"/>
      <p:bldP spid="10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347663" y="225425"/>
            <a:ext cx="2416175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Copyright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3088" y="274638"/>
            <a:ext cx="5573712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106 Exclusive Rights in Copyrighted Works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3830" y="2008188"/>
            <a:ext cx="4954588" cy="4708525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(4) in the case of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literary, musical, dramatic, and choreographic works, pantomimes, and motion pictures and other audiovisual works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copyrighted work publicly;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(5) in the case of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literary, musical, dramatic, and choreographic works, pantomimes, and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pictorial, graphic, or sculptural works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including the individual images of a motion picture or other audiovisual work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copyrighted work publicly; and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(6) in the case of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recordings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copyrighted work publicly by means of a </a:t>
            </a:r>
            <a:r>
              <a:rPr lang="en-US" sz="2000" i="1" u="sng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2"/>
                  </a:solidFill>
                </a:uFill>
              </a:rPr>
              <a:t>digital audio transmission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63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7975" y="3703638"/>
            <a:ext cx="2286000" cy="1695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6323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975" y="1624013"/>
            <a:ext cx="1219200" cy="1838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6324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0175" y="2008188"/>
            <a:ext cx="952500" cy="657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6325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40675" y="3851275"/>
            <a:ext cx="952500" cy="952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6326" name="Picture 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07238" y="5080000"/>
            <a:ext cx="1785937" cy="12811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6327" name="Picture 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50" y="2570163"/>
            <a:ext cx="952500" cy="6286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6328" name="Picture 8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69138" y="2797175"/>
            <a:ext cx="1211262" cy="8032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10800000">
            <a:off x="5283200" y="6499225"/>
            <a:ext cx="920750" cy="1588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56330" name="Picture 10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92763" y="4464050"/>
            <a:ext cx="815975" cy="1231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6331" name="Picture 11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15075" y="1624013"/>
            <a:ext cx="792163" cy="79057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357938" y="5824538"/>
            <a:ext cx="2632075" cy="892175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 a digital or other non-analog format.”</a:t>
            </a:r>
            <a:b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USCS § 101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79975" y="3313113"/>
            <a:ext cx="1216025" cy="7921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910177"/>
            <a:ext cx="5108575" cy="255428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(A) the performance or display is made by, at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of, or under the actual supervision of an instructor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an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 part of a class session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offered as a regular part of the systematic mediated instructional activities of a governmental body or an accredited nonprofit educational institution;</a:t>
            </a:r>
            <a:endParaRPr lang="en-US" sz="2000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ACT]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675" y="2160588"/>
            <a:ext cx="5108575" cy="70788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</a:t>
            </a:r>
            <a:r>
              <a:rPr lang="en-US" sz="2000" u="sng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</a:t>
            </a:r>
            <a:r>
              <a:rPr lang="en-US" sz="2000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infringements of copyright:</a:t>
            </a:r>
          </a:p>
        </p:txBody>
      </p:sp>
      <p:pic>
        <p:nvPicPr>
          <p:cNvPr id="430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2660650"/>
            <a:ext cx="3289300" cy="2466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93674" y="5523805"/>
            <a:ext cx="5108575" cy="101600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(B) the performance or display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directly related and of material assistance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teaching content of the transmission;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86803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9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276475"/>
            <a:ext cx="457200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(C) the transmission is made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solely for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and, to the extent technologically feasible, the reception of such transmission is limited to--</a:t>
            </a:r>
            <a:endParaRPr lang="en-US" sz="2000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000000"/>
            </a:extrusionClr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ACT]</a:t>
            </a:r>
          </a:p>
        </p:txBody>
      </p:sp>
      <p:pic>
        <p:nvPicPr>
          <p:cNvPr id="440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463" y="2276475"/>
            <a:ext cx="3379787" cy="2535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3675" y="4932008"/>
            <a:ext cx="457200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officers or employees of governmental bodies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part of their official duties or employment; and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75" y="3741989"/>
            <a:ext cx="4572000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officially enrolled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course for which the transmission is made; or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1645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0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373849"/>
            <a:ext cx="4954588" cy="264687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(D)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transmitting body or institution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b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 policies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 copyright,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informational materials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faculty, students, and relevant staff members that accurately describe, and promote compliance with, the laws of the United States relating to copyright, </a:t>
            </a:r>
            <a:endParaRPr lang="en-US" sz="2000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ACT]</a:t>
            </a:r>
          </a:p>
        </p:txBody>
      </p:sp>
      <p:pic>
        <p:nvPicPr>
          <p:cNvPr id="4505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2698750"/>
            <a:ext cx="3571875" cy="7477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506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2250" y="3697288"/>
            <a:ext cx="3571875" cy="9350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2250" y="4803775"/>
            <a:ext cx="3571875" cy="12747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3675" y="5080415"/>
            <a:ext cx="4954588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notice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students that materials used in connection with the course may be subject to copyright protection; and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7735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110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1931205"/>
            <a:ext cx="6532740" cy="233910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case of digital transmissions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applies technological measures that reasonably prevent-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retention of the work in accessible form by recipients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transmission from the transmitting body or institution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longer than the class session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and</a:t>
            </a:r>
            <a:endParaRPr lang="en-US" sz="2000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6638" y="1414463"/>
            <a:ext cx="52974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a Network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(2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ACT]</a:t>
            </a:r>
          </a:p>
        </p:txBody>
      </p:sp>
      <p:pic>
        <p:nvPicPr>
          <p:cNvPr id="460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9325" y="2162175"/>
            <a:ext cx="1574800" cy="1574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6083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9450" y="3973513"/>
            <a:ext cx="1844675" cy="1228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93675" y="4279659"/>
            <a:ext cx="6532740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unauthorized further dissemination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work in accessible form by such recipients to others; 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3675" y="5392868"/>
            <a:ext cx="653274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(II) does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engage in conduct that could reasonably be expected to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 with technological measures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by copyright owners to prevent such retention or unauthorized further dissemination;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26415" y="5376018"/>
            <a:ext cx="226215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0000">
                        <a:tint val="70000"/>
                        <a:satMod val="245000"/>
                      </a:srgbClr>
                    </a:gs>
                    <a:gs pos="75000">
                      <a:srgbClr val="FF000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F000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DMCA</a:t>
            </a: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5067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263__xyzr_kx__egg_ti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112(f)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314575"/>
            <a:ext cx="6067425" cy="20313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. . .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an infringement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copyright for a governmental body or other nonprofit educational institution entitled under section 110(2) </a:t>
            </a:r>
          </a:p>
          <a:p>
            <a:pPr marL="274320" indent="274320"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transmit a performance or display </a:t>
            </a:r>
          </a:p>
          <a:p>
            <a:pPr marL="274320" indent="274320"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make copies or </a:t>
            </a:r>
            <a:r>
              <a:rPr lang="en-US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endParaRPr lang="en-US" sz="2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work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in digital form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36825" y="1414463"/>
            <a:ext cx="63373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91440"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Transmissions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and Copies of Digital Works 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 (f)(1)</a:t>
            </a:r>
          </a:p>
        </p:txBody>
      </p:sp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1138" y="3621025"/>
            <a:ext cx="1637777" cy="12289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5293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250" y="2350657"/>
            <a:ext cx="1390820" cy="11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61195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112(f)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314575"/>
            <a:ext cx="5453063" cy="449353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solely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extent permitted in paragraph (2), of a work that is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analog form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embodying the performance or display to be used for making transmissions authorized under section 110(2), if--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such copies or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retained and used solely by the body or institution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made them, and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further copies or </a:t>
            </a:r>
            <a:r>
              <a:rPr lang="en-US" sz="20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reproduced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them, except as authorized under section 110(2); and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such copies or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solely for transmissions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authorized under section 110(2).</a:t>
            </a:r>
            <a:endParaRPr lang="en-US" sz="2000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825" y="1508125"/>
            <a:ext cx="63373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Transmissions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and Copies of Digital Works 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 (f)(1) [continued]</a:t>
            </a:r>
          </a:p>
        </p:txBody>
      </p:sp>
      <p:pic>
        <p:nvPicPr>
          <p:cNvPr id="7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630" y="2545685"/>
            <a:ext cx="2381875" cy="13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6318" y="4734770"/>
            <a:ext cx="1637777" cy="12289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>
            <a:off x="7605995" y="4081885"/>
            <a:ext cx="0" cy="806505"/>
          </a:xfrm>
          <a:prstGeom prst="straightConnector1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Down Arrow 10"/>
          <p:cNvSpPr/>
          <p:nvPr/>
        </p:nvSpPr>
        <p:spPr bwMode="auto">
          <a:xfrm>
            <a:off x="7356362" y="4081885"/>
            <a:ext cx="499265" cy="474416"/>
          </a:xfrm>
          <a:prstGeom prst="downArrow">
            <a:avLst/>
          </a:pr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55627" y="3811440"/>
            <a:ext cx="60785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FF0000">
                        <a:tint val="70000"/>
                        <a:satMod val="245000"/>
                      </a:srgbClr>
                    </a:gs>
                    <a:gs pos="75000">
                      <a:srgbClr val="FF000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F000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5563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675" y="5003605"/>
            <a:ext cx="8413750" cy="1107996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version of the work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institution is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 to technological protection measures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prevent its use for section 110(2).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112(f) 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5" y="2161635"/>
            <a:ext cx="5875338" cy="233910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This subsection does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authorize the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print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other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versions of works into digital formats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such conversion is permitted hereunder, only with respect to the amount of such works authorized to be performed or displayed under section 110(2) [17 USCS § 110(2)], if--</a:t>
            </a:r>
            <a:endParaRPr lang="en-US" sz="2000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535" y="1393535"/>
            <a:ext cx="633730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Transmissions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and Copies of Digital Works –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Paragraph (f)(1) [continued]</a:t>
            </a:r>
          </a:p>
        </p:txBody>
      </p:sp>
      <p:pic>
        <p:nvPicPr>
          <p:cNvPr id="48129" name="Picture 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2667000"/>
            <a:ext cx="2286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97395" y="5723637"/>
            <a:ext cx="2031326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FF0000">
                        <a:tint val="70000"/>
                        <a:satMod val="245000"/>
                      </a:srgbClr>
                    </a:gs>
                    <a:gs pos="75000">
                      <a:srgbClr val="FF000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F000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TPMs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675" y="4511162"/>
            <a:ext cx="8393113" cy="49244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digital version of the work is available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institution; or</a:t>
            </a:r>
          </a:p>
        </p:txBody>
      </p:sp>
      <p:pic>
        <p:nvPicPr>
          <p:cNvPr id="4813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3688" y="5733300"/>
            <a:ext cx="3213100" cy="952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39719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uild="allAtOnce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675" y="5334000"/>
            <a:ext cx="8680160" cy="141577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 for one copy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preserved exclusively for archival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copies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destroyed within seven years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 date the transmission program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first transmitted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public.</a:t>
            </a: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§ </a:t>
            </a:r>
            <a:r>
              <a:rPr lang="en-US" sz="4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112(b) </a:t>
            </a: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the TEACH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673" y="2161635"/>
            <a:ext cx="8680161" cy="233910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Notwithstanding the provisions of section 106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it is not an infringement of copyright for a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governmental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or other nonprofit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 entitled to transmit a performance or display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work,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section 110(2)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under the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exclusive rights in sound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recordings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specified by section 114(a),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make no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thirty copies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 transmission program embodying the performance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display, if—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535" y="1393535"/>
            <a:ext cx="6337300" cy="4001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Recordings: 30-Day, Seven-Year Rule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487" y="4495800"/>
            <a:ext cx="8656348" cy="800219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further copies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reproduced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copies or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made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this clause; and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20792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696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uild="allAtOnce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TEACH Act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825" y="1508125"/>
            <a:ext cx="63373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the Problem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Recording </a:t>
            </a: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Stagecoach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851" y="2276475"/>
            <a:ext cx="3456480" cy="4370427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example, if a history professor teaching a digital distance course on the development of the American West wished to show the John Wayne movie 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Stagecoach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her class, she would face several issues. </a:t>
            </a:r>
          </a:p>
          <a:p>
            <a:pP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Steven A.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A Guide to Legal Issues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441 (ABA 2008)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248833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650" y="2276475"/>
            <a:ext cx="4689475" cy="35702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75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TEACH Act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825" y="1508125"/>
            <a:ext cx="63373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Recording </a:t>
            </a: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Stagecoach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850" y="2276475"/>
            <a:ext cx="5260975" cy="4185761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First, the professor could not legally digitize [a] VHS version to use unless, pursuant to the TEACH Act, "no digital version of the work was available to the institution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What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this mean?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what lengths must the professor go to obtain the digital version?</a:t>
            </a:r>
          </a:p>
          <a:p>
            <a:pPr>
              <a:defRPr/>
            </a:pPr>
            <a:endParaRPr lang="en-US" sz="2000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>
              <a:solidFill>
                <a:srgbClr val="E9C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0450" y="2276475"/>
            <a:ext cx="2286000" cy="1714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77850" y="4312315"/>
            <a:ext cx="5260975" cy="20621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274320" indent="-27432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local Blockbuster outlet does not have it? </a:t>
            </a:r>
          </a:p>
          <a:p>
            <a:pPr marL="274320" indent="-27432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she visit every video store in town? </a:t>
            </a:r>
          </a:p>
          <a:p>
            <a:pPr marL="274320" indent="-27432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that fails, does she have to order it from a distributor or movie studio? 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Steven A.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A Guide to Legal Issues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441 (ABA 2008)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7097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dvAuto="15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6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to Problem 3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855" y="1201510"/>
            <a:ext cx="7998638" cy="166199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Photographs from the Nuremburg Trials have been donated to your library with the request that they be digitized. Can you give permission to use them in a movie?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653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60" y="2968140"/>
            <a:ext cx="7798020" cy="3506354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1775075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resentation" showAsIcon="1" r:id="rId5" imgW="914400" imgH="885960" progId="PowerPoint.Show.12">
                  <p:embed/>
                </p:oleObj>
              </mc:Choice>
              <mc:Fallback>
                <p:oleObj name="Presentation" showAsIcon="1" r:id="rId5" imgW="914400" imgH="885960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1775075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TEACH Act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825" y="1508125"/>
            <a:ext cx="63373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en-US" sz="2000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Recording </a:t>
            </a:r>
            <a:r>
              <a:rPr lang="en-US" sz="2000" i="1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Stagecoach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638" y="5164138"/>
            <a:ext cx="4608512" cy="14430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2476" name="Picture 1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5291138"/>
            <a:ext cx="128270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1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6788" y="5349875"/>
            <a:ext cx="133667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 bwMode="auto">
          <a:xfrm>
            <a:off x="1500188" y="5849938"/>
            <a:ext cx="958850" cy="1587"/>
          </a:xfrm>
          <a:prstGeom prst="straightConnector1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640" y="2234152"/>
            <a:ext cx="8526675" cy="2554545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260" y="2315255"/>
            <a:ext cx="8051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Stagecoach had never been released on DVD . . . ?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0830" y="2660900"/>
            <a:ext cx="79121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instructor </a:t>
            </a:r>
            <a:r>
              <a:rPr lang="en-US" sz="2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then use an analog copy (i.e., the videocassette version)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digitize it to show her class.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1500" y="3275380"/>
            <a:ext cx="7437438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she would be permitted to </a:t>
            </a:r>
            <a:r>
              <a:rPr lang="en-US" sz="2000" i="1" dirty="0">
                <a:solidFill>
                  <a:srgbClr val="E9C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digitize only the reasonable and limited portion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thereof she was allowed to transmit to her students. 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Steven A.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A Guide to Legal Issues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441 (ABA 2008)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2608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4050" y="509588"/>
            <a:ext cx="7772400" cy="7302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Act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36825" y="1508125"/>
            <a:ext cx="63373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en-US" sz="2000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Recording </a:t>
            </a:r>
            <a:r>
              <a:rPr lang="en-US" sz="2000" i="1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Stagecoach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763" y="2487613"/>
            <a:ext cx="503078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problematic for the professor is what happens when the analog version is also copyright-protected, such as by the use of "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Macrovision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[ACP]?"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1080065bet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3967163"/>
            <a:ext cx="3048000" cy="2286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451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6738" y="2433638"/>
            <a:ext cx="2517775" cy="13763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0375" y="3810000"/>
            <a:ext cx="4956175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she make the necessary duplicate without violating the TEACH Act's prohibition on interfering with technological protective measures?</a:t>
            </a:r>
          </a:p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Steven A. </a:t>
            </a:r>
            <a:r>
              <a:rPr lang="en-US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Armatas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 and Copyright: A Guide to Legal Issues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441 (ABA 2008)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6738" y="6232525"/>
            <a:ext cx="3048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of a Murder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1959</a:t>
            </a:r>
          </a:p>
        </p:txBody>
      </p:sp>
      <p:pic>
        <p:nvPicPr>
          <p:cNvPr id="32779" name="Picture 1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0313" y="6078538"/>
            <a:ext cx="7429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0825" y="5910263"/>
            <a:ext cx="66675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2178050" y="6346825"/>
            <a:ext cx="512763" cy="1588"/>
          </a:xfrm>
          <a:prstGeom prst="straightConnector1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B243-BF30-4A28-8F7E-CD4DADB1877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04175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5891" y="471815"/>
            <a:ext cx="5711824" cy="11430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– Copyright – Library Exemption under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108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24260" y="2507280"/>
            <a:ext cx="8372289" cy="3149210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just for non-profit libraries. “Libraries within industrial,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profitmaking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proprietary institutions are also eligible for the exemption as long as the reproduction (and distribution) was itself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commercially motivated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Clicking this link retrieves the full text document in another window"/>
              </a:rPr>
              <a:t>2-8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Clicking this link retrieves the full text document in another window"/>
              </a:rPr>
              <a:t>Nimmer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Clicking this link retrieves the full text document in another window"/>
              </a:rPr>
              <a:t> on Copyright § 8.03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 must be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to public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 notice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28600"/>
            <a:ext cx="2552700" cy="17748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 and Archives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Exception?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5891" y="471815"/>
            <a:ext cx="5711824" cy="11430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– Copyright – Library Exemption under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108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47450" y="1969609"/>
            <a:ext cx="8372289" cy="4751865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(default rule) </a:t>
            </a:r>
          </a:p>
          <a:p>
            <a:pPr marL="914400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“This does not mean, however, that a single reproduction (and its distribution) exhausts the exemption with respect to the particular work reproduced. Rather, there may be repeated reproduction and distribution ‘of a single copy or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same material on separate occasions.”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licking this link retrieves the full text document in another window"/>
              </a:rPr>
              <a:t> 2-8 </a:t>
            </a:r>
            <a:r>
              <a:rPr lang="en-US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licking this link retrieves the full text document in another window"/>
              </a:rPr>
              <a:t>Nimmer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licking this link retrieves the full text document in another window"/>
              </a:rPr>
              <a:t> on Copyright § 8.03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copy limit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Preservation and security (unpublished works).  Must own  and restrict access.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Replacement of  damaged, deteriorating, lost or stolen copy (published works).  Must first look for replacement copy at reasonable price and restrict access.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1CD9F784-B25E-4E82-A12C-B70FA75FBC7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28600"/>
            <a:ext cx="2552700" cy="17748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 and Archives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Exception?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aphicFrame>
        <p:nvGraphicFramePr>
          <p:cNvPr id="605187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7450" y="5802312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Presentation" showAsIcon="1" r:id="rId4" imgW="914400" imgH="885960" progId="PowerPoint.Show.12">
                  <p:embed/>
                </p:oleObj>
              </mc:Choice>
              <mc:Fallback>
                <p:oleObj name="Presentation" showAsIcon="1" r:id="rId4" imgW="914400" imgH="885960" progId="PowerPoint.Show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50" y="5802312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0" name="Object 6"/>
          <p:cNvGraphicFramePr>
            <a:graphicFrameLocks noChangeAspect="1"/>
          </p:cNvGraphicFramePr>
          <p:nvPr/>
        </p:nvGraphicFramePr>
        <p:xfrm>
          <a:off x="7529185" y="1182221"/>
          <a:ext cx="14859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Packager Shell Object" showAsIcon="1" r:id="rId6" imgW="1486080" imgH="865080" progId="Package">
                  <p:embed/>
                </p:oleObj>
              </mc:Choice>
              <mc:Fallback>
                <p:oleObj name="Packager Shell Object" showAsIcon="1" r:id="rId6" imgW="1486080" imgH="86508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185" y="1182221"/>
                        <a:ext cx="148590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5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24" dur="1" fill="hold"/>
                                        <p:tgtEl>
                                          <p:spTgt spid="605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5190"/>
                  </p:tgtEl>
                </p:cond>
              </p:nextCondLst>
            </p:seq>
          </p:childTnLst>
        </p:cTn>
      </p:par>
    </p:tnLst>
    <p:bldLst>
      <p:bldP spid="2051" grpId="0" build="p" bldLvl="3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5891" y="228600"/>
            <a:ext cx="5711824" cy="11430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– Copyright – Library Exemption under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108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14511" y="1994460"/>
            <a:ext cx="8372289" cy="4751865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 is the conference report by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National Commission on New Technology Uses of Copyrighted Works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included in the House Report for the 1976 Copyright Act. It addresses 108(g)(2), which</a:t>
            </a:r>
          </a:p>
          <a:p>
            <a:pPr marL="400050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section 108(d)'s exemption for reproduction of entire contributions and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articles from collections and periodicals, and small portions of other works, does not extend to situations in which the library or archives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“engages in the systematic reproduction or distribution of single or multiple copies or </a:t>
            </a:r>
            <a:r>
              <a:rPr lang="en-US" sz="2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[the] material.”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its terms, however, section 108(g)(2) does not prevent “a library or archives from participating in interlibrary arrangements that do not have … that the library or archives receiving such copies or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phonorecords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distribution does so in such aggregate quantities 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to substitute for a subscription to or purchase of such work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Goldstein on Copyright - Goldstein,§7.2.2.1,Reproduction by Libraries and Archives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CD9F784-B25E-4E82-A12C-B70FA75FBC7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28600"/>
            <a:ext cx="2552700" cy="17748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 and Archives</a:t>
            </a:r>
          </a:p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Exception?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49500" y="1524000"/>
            <a:ext cx="316865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CONTU</a:t>
            </a:r>
            <a:endParaRPr lang="en-US" sz="2000" i="1" dirty="0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047925"/>
              </p:ext>
            </p:extLst>
          </p:nvPr>
        </p:nvGraphicFramePr>
        <p:xfrm>
          <a:off x="7391400" y="1327943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Packager Shell Object" showAsIcon="1" r:id="rId4" imgW="914400" imgH="792360" progId="Package">
                  <p:embed/>
                </p:oleObj>
              </mc:Choice>
              <mc:Fallback>
                <p:oleObj name="Packager Shell Object" showAsIcon="1" r:id="rId4" imgW="914400" imgH="792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1400" y="1327943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505474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5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95925" y="1393535"/>
            <a:ext cx="4882899" cy="486287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student theses from the fine arts are being loaded into the library’s digital repository.  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university include images of student works that are copies of other famous artists?  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it matter if the instructor, as a precaution, always had the students change 20 things in a reproduction of a painting?</a:t>
            </a:r>
          </a:p>
          <a:p>
            <a:pPr marL="4572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images were simply image scans at a very low resolution, black and white, of a selected portion and of a poor quality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60" y="1417638"/>
            <a:ext cx="3352915" cy="223527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8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59" y="3813050"/>
            <a:ext cx="1686245" cy="112447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8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4080" y="3813050"/>
            <a:ext cx="1497796" cy="98601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>
              <a:defRPr/>
            </a:pPr>
            <a: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(Mannie Garcia) </a:t>
            </a:r>
            <a:b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Shepard Fairey</a:t>
            </a:r>
            <a: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9F4DE-188A-4C2F-AAEC-5B9D76BCA37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434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0460" y="1815990"/>
            <a:ext cx="5103055" cy="37426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97405" y="1815990"/>
            <a:ext cx="174919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9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199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Fair Use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5492F8-1B5A-44A2-9709-B7A7D93C505F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68313" y="2062163"/>
            <a:ext cx="4103687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 U.S. Code § 107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fair use of a copyrighted work, including such use by reproduction in copies . . . 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purposes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such as criticism, comment, news reporting,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teaching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(including multiple copies for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classroom use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), scholarship, or research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is not an infringement of copyright. In determining whether the use made of a work in any particular case is a fair use the factors to be considered shall include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– </a:t>
            </a:r>
          </a:p>
        </p:txBody>
      </p:sp>
      <p:pic>
        <p:nvPicPr>
          <p:cNvPr id="7" name="Picture 6" descr="4679051417_a2177676c5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013" y="2003425"/>
            <a:ext cx="3000375" cy="19986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734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3275" y="3870325"/>
            <a:ext cx="1533525" cy="228600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3800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3013" y="4389438"/>
            <a:ext cx="2286000" cy="15144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Fair Use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DF8B3F-2A89-431A-989D-53FFF755A567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5763" y="2062163"/>
            <a:ext cx="45259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(1) the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purpose and character of the use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including whether such use is of a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commercial nature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 is for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nonprofit educational purposes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;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1588" y="1371600"/>
            <a:ext cx="3376612" cy="5355312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central purpose of this inquiry is to determine whether and to what extent the new work is "transformative." Campbell, 510 U.S. at 579. A work is "transformative" when the new work does not "merely supersede the objects of the original creation" but rather "adds something new, with a further purpose or different character, altering the first with new expression, meaning, or message." Id.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 10, Inc. v. Amazon.com, Inc., 508 F.3d 1146, 1164 (9th Cir. Cal. 2007)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mph" presetSubtype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Fair Use</a:t>
            </a: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3D68C3-A19E-4DBA-ACB5-5F09733592B3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5763" y="2179638"/>
            <a:ext cx="452596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(2) the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nature of the copyrighted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work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(3) the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amount and substantiality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the portion used in relation to the copyrighted work as a whole; and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(4) the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effect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the use upon the </a:t>
            </a:r>
            <a:r>
              <a:rPr lang="en-US" sz="20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potential market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for or value of the copyrighted work.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9810" y="2353660"/>
            <a:ext cx="2541080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published v. </a:t>
            </a:r>
          </a:p>
          <a:p>
            <a:pPr algn="ctr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not published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53200" y="4860230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$</a:t>
            </a:r>
          </a:p>
        </p:txBody>
      </p:sp>
      <p:pic>
        <p:nvPicPr>
          <p:cNvPr id="583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0395" y="3544215"/>
            <a:ext cx="933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notextbooks.jp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0350" y="4273910"/>
            <a:ext cx="1639887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916175" y="1047890"/>
            <a:ext cx="2833404" cy="13849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informational </a:t>
            </a:r>
          </a:p>
          <a:p>
            <a:pPr algn="ctr">
              <a:defRPr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 functional v. </a:t>
            </a:r>
          </a:p>
          <a:p>
            <a:pPr algn="ctr">
              <a:defRPr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creative 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70017" name="Picture 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3" y="4735513"/>
            <a:ext cx="2604794" cy="1730327"/>
          </a:xfrm>
          <a:prstGeom prst="rect">
            <a:avLst/>
          </a:prstGeom>
          <a:noFill/>
          <a:ln w="9525">
            <a:solidFill>
              <a:schemeClr val="tx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3" name="Straight Arrow Connector 210"/>
          <p:cNvCxnSpPr/>
          <p:nvPr/>
        </p:nvCxnSpPr>
        <p:spPr bwMode="auto">
          <a:xfrm rot="10800000" flipH="1" flipV="1">
            <a:off x="2101850" y="4206875"/>
            <a:ext cx="5699125" cy="2154238"/>
          </a:xfrm>
          <a:prstGeom prst="bentConnector3">
            <a:avLst>
              <a:gd name="adj1" fmla="val -4011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47" name="TextBox 446"/>
          <p:cNvSpPr txBox="1"/>
          <p:nvPr/>
        </p:nvSpPr>
        <p:spPr>
          <a:xfrm>
            <a:off x="6607175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235" name="Straight Arrow Connector 234"/>
          <p:cNvCxnSpPr>
            <a:stCxn id="81927" idx="3"/>
          </p:cNvCxnSpPr>
          <p:nvPr/>
        </p:nvCxnSpPr>
        <p:spPr bwMode="auto">
          <a:xfrm>
            <a:off x="5381625" y="5168900"/>
            <a:ext cx="417513" cy="39688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9" name="Straight Arrow Connector 234"/>
          <p:cNvCxnSpPr>
            <a:stCxn id="81962" idx="2"/>
            <a:endCxn id="81944" idx="3"/>
          </p:cNvCxnSpPr>
          <p:nvPr/>
        </p:nvCxnSpPr>
        <p:spPr bwMode="auto">
          <a:xfrm rot="5400000">
            <a:off x="4882356" y="4302919"/>
            <a:ext cx="320675" cy="3411538"/>
          </a:xfrm>
          <a:prstGeom prst="bentConnector2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2" name="Straight Arrow Connector 101"/>
          <p:cNvCxnSpPr>
            <a:stCxn id="81924" idx="3"/>
            <a:endCxn id="81931" idx="1"/>
          </p:cNvCxnSpPr>
          <p:nvPr/>
        </p:nvCxnSpPr>
        <p:spPr bwMode="auto">
          <a:xfrm flipV="1">
            <a:off x="5954713" y="1000125"/>
            <a:ext cx="633412" cy="2124075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7" name="Straight Arrow Connector 66"/>
          <p:cNvCxnSpPr>
            <a:stCxn id="81923" idx="3"/>
            <a:endCxn id="81926" idx="1"/>
          </p:cNvCxnSpPr>
          <p:nvPr/>
        </p:nvCxnSpPr>
        <p:spPr bwMode="auto">
          <a:xfrm>
            <a:off x="2978150" y="966788"/>
            <a:ext cx="493713" cy="33337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82" name="Straight Arrow Connector 195"/>
          <p:cNvCxnSpPr/>
          <p:nvPr/>
        </p:nvCxnSpPr>
        <p:spPr bwMode="auto">
          <a:xfrm flipV="1">
            <a:off x="2806700" y="1000125"/>
            <a:ext cx="644525" cy="1833563"/>
          </a:xfrm>
          <a:prstGeom prst="bentConnector2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7" name="Straight Arrow Connector 210"/>
          <p:cNvCxnSpPr>
            <a:stCxn id="81962" idx="3"/>
            <a:endCxn id="81924" idx="1"/>
          </p:cNvCxnSpPr>
          <p:nvPr/>
        </p:nvCxnSpPr>
        <p:spPr bwMode="auto">
          <a:xfrm flipH="1" flipV="1">
            <a:off x="3403600" y="3124200"/>
            <a:ext cx="4343400" cy="2082800"/>
          </a:xfrm>
          <a:prstGeom prst="bentConnector5">
            <a:avLst>
              <a:gd name="adj1" fmla="val -5262"/>
              <a:gd name="adj2" fmla="val 40022"/>
              <a:gd name="adj3" fmla="val 108052"/>
            </a:avLst>
          </a:prstGeom>
          <a:noFill/>
          <a:ln w="762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1" name="Straight Arrow Connector 210"/>
          <p:cNvCxnSpPr>
            <a:stCxn id="81927" idx="2"/>
            <a:endCxn id="81939" idx="1"/>
          </p:cNvCxnSpPr>
          <p:nvPr/>
        </p:nvCxnSpPr>
        <p:spPr bwMode="auto">
          <a:xfrm rot="16200000" flipH="1">
            <a:off x="5957094" y="4571207"/>
            <a:ext cx="511175" cy="3068637"/>
          </a:xfrm>
          <a:prstGeom prst="bentConnector2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1" name="Straight Arrow Connector 210"/>
          <p:cNvCxnSpPr>
            <a:stCxn id="81928" idx="2"/>
          </p:cNvCxnSpPr>
          <p:nvPr/>
        </p:nvCxnSpPr>
        <p:spPr bwMode="auto">
          <a:xfrm rot="5400000" flipH="1" flipV="1">
            <a:off x="2126457" y="3029744"/>
            <a:ext cx="107950" cy="1138237"/>
          </a:xfrm>
          <a:prstGeom prst="bentConnector4">
            <a:avLst>
              <a:gd name="adj1" fmla="val -210790"/>
              <a:gd name="adj2" fmla="val 40938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67" name="Straight Arrow Connector 166"/>
          <p:cNvCxnSpPr>
            <a:stCxn id="81924" idx="2"/>
            <a:endCxn id="81927" idx="0"/>
          </p:cNvCxnSpPr>
          <p:nvPr/>
        </p:nvCxnSpPr>
        <p:spPr bwMode="auto">
          <a:xfrm rot="5400000">
            <a:off x="4437063" y="4246563"/>
            <a:ext cx="484187" cy="1587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96" name="Straight Arrow Connector 195"/>
          <p:cNvCxnSpPr>
            <a:stCxn id="203" idx="2"/>
            <a:endCxn id="81944" idx="0"/>
          </p:cNvCxnSpPr>
          <p:nvPr/>
        </p:nvCxnSpPr>
        <p:spPr bwMode="auto">
          <a:xfrm rot="5400000">
            <a:off x="2334419" y="5303044"/>
            <a:ext cx="828675" cy="1587"/>
          </a:xfrm>
          <a:prstGeom prst="bentConnector3">
            <a:avLst>
              <a:gd name="adj1" fmla="val 5000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2" name="Straight Arrow Connector 121"/>
          <p:cNvCxnSpPr>
            <a:stCxn id="148" idx="3"/>
            <a:endCxn id="81939" idx="3"/>
          </p:cNvCxnSpPr>
          <p:nvPr/>
        </p:nvCxnSpPr>
        <p:spPr bwMode="auto">
          <a:xfrm flipH="1">
            <a:off x="8632825" y="3227388"/>
            <a:ext cx="63500" cy="3133725"/>
          </a:xfrm>
          <a:prstGeom prst="bentConnector3">
            <a:avLst>
              <a:gd name="adj1" fmla="val -359112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1923" name="AutoShape 3"/>
          <p:cNvSpPr>
            <a:spLocks noChangeArrowheads="1"/>
          </p:cNvSpPr>
          <p:nvPr/>
        </p:nvSpPr>
        <p:spPr bwMode="auto">
          <a:xfrm>
            <a:off x="246063" y="246063"/>
            <a:ext cx="2732087" cy="1441450"/>
          </a:xfrm>
          <a:prstGeom prst="flowChartDecision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Is Use Prohibited under a License?</a:t>
            </a: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>
            <a:off x="3403600" y="2243138"/>
            <a:ext cx="2551113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1926" name="AutoShape 6"/>
          <p:cNvSpPr>
            <a:spLocks noChangeArrowheads="1"/>
          </p:cNvSpPr>
          <p:nvPr/>
        </p:nvSpPr>
        <p:spPr bwMode="auto">
          <a:xfrm>
            <a:off x="3471863" y="225425"/>
            <a:ext cx="2416175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&amp; not in Public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Domain?</a:t>
            </a: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>
            <a:off x="6588125" y="241300"/>
            <a:ext cx="2317750" cy="1517650"/>
          </a:xfrm>
          <a:prstGeom prst="flowChartDecision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DMCA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Circumvention?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1944" name="AutoShape 24"/>
          <p:cNvSpPr>
            <a:spLocks noChangeArrowheads="1"/>
          </p:cNvSpPr>
          <p:nvPr/>
        </p:nvSpPr>
        <p:spPr bwMode="auto">
          <a:xfrm>
            <a:off x="2160588" y="5718175"/>
            <a:ext cx="1176337" cy="901700"/>
          </a:xfrm>
          <a:prstGeom prst="flowChartPreparation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Stop</a:t>
            </a:r>
          </a:p>
        </p:txBody>
      </p:sp>
      <p:sp>
        <p:nvSpPr>
          <p:cNvPr id="81961" name="Text Box 41"/>
          <p:cNvSpPr txBox="1">
            <a:spLocks noChangeArrowheads="1"/>
          </p:cNvSpPr>
          <p:nvPr/>
        </p:nvSpPr>
        <p:spPr bwMode="auto">
          <a:xfrm>
            <a:off x="166688" y="4716463"/>
            <a:ext cx="1447800" cy="17843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Color Key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License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Copyright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DMCA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Yes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No</a:t>
            </a:r>
          </a:p>
        </p:txBody>
      </p:sp>
      <p:cxnSp>
        <p:nvCxnSpPr>
          <p:cNvPr id="15381" name="Shape 33"/>
          <p:cNvCxnSpPr>
            <a:cxnSpLocks noChangeShapeType="1"/>
          </p:cNvCxnSpPr>
          <p:nvPr/>
        </p:nvCxnSpPr>
        <p:spPr bwMode="auto">
          <a:xfrm rot="10800000" flipH="1" flipV="1">
            <a:off x="492125" y="3001963"/>
            <a:ext cx="3567113" cy="922337"/>
          </a:xfrm>
          <a:prstGeom prst="bentConnector3">
            <a:avLst>
              <a:gd name="adj1" fmla="val -6407"/>
            </a:avLst>
          </a:prstGeom>
          <a:noFill/>
          <a:ln w="19050" algn="ctr">
            <a:noFill/>
            <a:round/>
            <a:headEnd/>
            <a:tailEnd type="arrow" w="med" len="med"/>
          </a:ln>
        </p:spPr>
      </p:cxnSp>
      <p:cxnSp>
        <p:nvCxnSpPr>
          <p:cNvPr id="15382" name="Elbow Connector 47"/>
          <p:cNvCxnSpPr>
            <a:cxnSpLocks noChangeShapeType="1"/>
          </p:cNvCxnSpPr>
          <p:nvPr/>
        </p:nvCxnSpPr>
        <p:spPr bwMode="auto">
          <a:xfrm rot="16200000" flipH="1">
            <a:off x="4436269" y="1970881"/>
            <a:ext cx="331788" cy="1730375"/>
          </a:xfrm>
          <a:prstGeom prst="bentConnector2">
            <a:avLst/>
          </a:prstGeom>
          <a:noFill/>
          <a:ln w="19050" algn="ctr">
            <a:noFill/>
            <a:round/>
            <a:headEnd/>
            <a:tailEnd type="arrow" w="med" len="med"/>
          </a:ln>
        </p:spPr>
      </p:cxnSp>
      <p:cxnSp>
        <p:nvCxnSpPr>
          <p:cNvPr id="15383" name="Elbow Connector 59"/>
          <p:cNvCxnSpPr>
            <a:cxnSpLocks noChangeShapeType="1"/>
          </p:cNvCxnSpPr>
          <p:nvPr/>
        </p:nvCxnSpPr>
        <p:spPr bwMode="auto">
          <a:xfrm rot="16200000" flipH="1">
            <a:off x="6188075" y="3575050"/>
            <a:ext cx="914400" cy="914400"/>
          </a:xfrm>
          <a:prstGeom prst="bentConnector3">
            <a:avLst>
              <a:gd name="adj1" fmla="val 50000"/>
            </a:avLst>
          </a:prstGeom>
          <a:noFill/>
          <a:ln w="19050" algn="ctr">
            <a:noFill/>
            <a:round/>
            <a:headEnd/>
            <a:tailEnd type="arrow" w="med" len="med"/>
          </a:ln>
        </p:spPr>
      </p:cxnSp>
      <p:sp>
        <p:nvSpPr>
          <p:cNvPr id="136" name="Arc 135"/>
          <p:cNvSpPr/>
          <p:nvPr/>
        </p:nvSpPr>
        <p:spPr bwMode="auto">
          <a:xfrm>
            <a:off x="4951413" y="5629275"/>
            <a:ext cx="914400" cy="914400"/>
          </a:xfrm>
          <a:prstGeom prst="arc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39" name="Arc 138"/>
          <p:cNvSpPr/>
          <p:nvPr/>
        </p:nvSpPr>
        <p:spPr bwMode="auto">
          <a:xfrm>
            <a:off x="4572000" y="773113"/>
            <a:ext cx="914400" cy="914400"/>
          </a:xfrm>
          <a:prstGeom prst="arc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>
            <a:off x="3976688" y="4489450"/>
            <a:ext cx="1404937" cy="136048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Get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Permission?</a:t>
            </a:r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>
            <a:off x="407988" y="2008188"/>
            <a:ext cx="2408237" cy="1644650"/>
          </a:xfrm>
          <a:prstGeom prst="flowChartDecision">
            <a:avLst/>
          </a:prstGeom>
          <a:solidFill>
            <a:schemeClr val="bg2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Is Prohibition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Enforceable?</a:t>
            </a:r>
          </a:p>
        </p:txBody>
      </p:sp>
      <p:cxnSp>
        <p:nvCxnSpPr>
          <p:cNvPr id="15388" name="Straight Arrow Connector 345"/>
          <p:cNvCxnSpPr>
            <a:cxnSpLocks noChangeShapeType="1"/>
          </p:cNvCxnSpPr>
          <p:nvPr/>
        </p:nvCxnSpPr>
        <p:spPr bwMode="auto">
          <a:xfrm>
            <a:off x="7629525" y="2544763"/>
            <a:ext cx="914400" cy="914400"/>
          </a:xfrm>
          <a:prstGeom prst="straightConnector1">
            <a:avLst/>
          </a:prstGeom>
          <a:noFill/>
          <a:ln w="19050" algn="ctr">
            <a:noFill/>
            <a:round/>
            <a:headEnd/>
            <a:tailEnd type="arrow" w="med" len="med"/>
          </a:ln>
        </p:spPr>
      </p:cxnSp>
      <p:sp>
        <p:nvSpPr>
          <p:cNvPr id="81962" name="AutoShape 42"/>
          <p:cNvSpPr>
            <a:spLocks noChangeArrowheads="1"/>
          </p:cNvSpPr>
          <p:nvPr/>
        </p:nvSpPr>
        <p:spPr bwMode="auto">
          <a:xfrm>
            <a:off x="5748338" y="4564063"/>
            <a:ext cx="1998662" cy="1284287"/>
          </a:xfrm>
          <a:prstGeom prst="flowChartDecision">
            <a:avLst/>
          </a:prstGeom>
          <a:blipFill>
            <a:blip r:embed="rId3" cstate="print"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Orphan </a:t>
            </a:r>
          </a:p>
          <a:p>
            <a:pPr algn="ctr"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Work?</a:t>
            </a:r>
          </a:p>
        </p:txBody>
      </p:sp>
      <p:cxnSp>
        <p:nvCxnSpPr>
          <p:cNvPr id="89" name="Straight Arrow Connector 88"/>
          <p:cNvCxnSpPr>
            <a:stCxn id="81926" idx="2"/>
            <a:endCxn id="81924" idx="0"/>
          </p:cNvCxnSpPr>
          <p:nvPr/>
        </p:nvCxnSpPr>
        <p:spPr bwMode="auto">
          <a:xfrm rot="5400000">
            <a:off x="4445000" y="2008188"/>
            <a:ext cx="468313" cy="1587"/>
          </a:xfrm>
          <a:prstGeom prst="straightConnector1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6" name="Straight Arrow Connector 95"/>
          <p:cNvCxnSpPr>
            <a:stCxn id="81923" idx="2"/>
            <a:endCxn id="81928" idx="0"/>
          </p:cNvCxnSpPr>
          <p:nvPr/>
        </p:nvCxnSpPr>
        <p:spPr bwMode="auto">
          <a:xfrm rot="16200000" flipH="1">
            <a:off x="1450975" y="1847851"/>
            <a:ext cx="320675" cy="0"/>
          </a:xfrm>
          <a:prstGeom prst="straightConnector1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0" name="Straight Arrow Connector 119"/>
          <p:cNvCxnSpPr>
            <a:stCxn id="81931" idx="2"/>
            <a:endCxn id="148" idx="0"/>
          </p:cNvCxnSpPr>
          <p:nvPr/>
        </p:nvCxnSpPr>
        <p:spPr bwMode="auto">
          <a:xfrm rot="16200000" flipH="1">
            <a:off x="7354093" y="2151857"/>
            <a:ext cx="785813" cy="0"/>
          </a:xfrm>
          <a:prstGeom prst="straightConnector1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03" name="AutoShape 7"/>
          <p:cNvSpPr>
            <a:spLocks noChangeArrowheads="1"/>
          </p:cNvSpPr>
          <p:nvPr/>
        </p:nvSpPr>
        <p:spPr bwMode="auto">
          <a:xfrm>
            <a:off x="2046288" y="3527425"/>
            <a:ext cx="1404937" cy="1360488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Get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Permission?</a:t>
            </a:r>
          </a:p>
        </p:txBody>
      </p:sp>
      <p:cxnSp>
        <p:nvCxnSpPr>
          <p:cNvPr id="95" name="Straight Arrow Connector 94"/>
          <p:cNvCxnSpPr>
            <a:endCxn id="81939" idx="0"/>
          </p:cNvCxnSpPr>
          <p:nvPr/>
        </p:nvCxnSpPr>
        <p:spPr bwMode="auto">
          <a:xfrm rot="16200000" flipH="1">
            <a:off x="4497388" y="2408238"/>
            <a:ext cx="5060950" cy="2324100"/>
          </a:xfrm>
          <a:prstGeom prst="bentConnector3">
            <a:avLst>
              <a:gd name="adj1" fmla="val 21702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1939" name="AutoShape 19"/>
          <p:cNvSpPr>
            <a:spLocks noChangeArrowheads="1"/>
          </p:cNvSpPr>
          <p:nvPr/>
        </p:nvSpPr>
        <p:spPr bwMode="auto">
          <a:xfrm>
            <a:off x="7747000" y="6100763"/>
            <a:ext cx="885825" cy="519112"/>
          </a:xfrm>
          <a:prstGeom prst="flowChartTerminator">
            <a:avLst/>
          </a:prstGeom>
          <a:solidFill>
            <a:schemeClr val="accent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Go</a:t>
            </a:r>
          </a:p>
        </p:txBody>
      </p:sp>
      <p:sp>
        <p:nvSpPr>
          <p:cNvPr id="439" name="TextBox 438"/>
          <p:cNvSpPr txBox="1"/>
          <p:nvPr/>
        </p:nvSpPr>
        <p:spPr>
          <a:xfrm>
            <a:off x="7677150" y="4864100"/>
            <a:ext cx="312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0" name="TextBox 439"/>
          <p:cNvSpPr txBox="1"/>
          <p:nvPr/>
        </p:nvSpPr>
        <p:spPr>
          <a:xfrm>
            <a:off x="7254875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1" name="TextBox 440"/>
          <p:cNvSpPr txBox="1"/>
          <p:nvPr/>
        </p:nvSpPr>
        <p:spPr>
          <a:xfrm>
            <a:off x="5372100" y="4389438"/>
            <a:ext cx="3143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2" name="TextBox 441"/>
          <p:cNvSpPr txBox="1"/>
          <p:nvPr/>
        </p:nvSpPr>
        <p:spPr>
          <a:xfrm>
            <a:off x="4143375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3090863" y="3328988"/>
            <a:ext cx="3127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7677150" y="4479925"/>
            <a:ext cx="312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5988050" y="4389438"/>
            <a:ext cx="3127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764088" y="4389438"/>
            <a:ext cx="3127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3535363" y="4379913"/>
            <a:ext cx="3127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474" name="Straight Arrow Connector 94"/>
          <p:cNvCxnSpPr>
            <a:stCxn id="81931" idx="3"/>
            <a:endCxn id="81939" idx="0"/>
          </p:cNvCxnSpPr>
          <p:nvPr/>
        </p:nvCxnSpPr>
        <p:spPr bwMode="auto">
          <a:xfrm flipH="1">
            <a:off x="8189913" y="1000125"/>
            <a:ext cx="715962" cy="5100638"/>
          </a:xfrm>
          <a:prstGeom prst="bentConnector4">
            <a:avLst>
              <a:gd name="adj1" fmla="val -19137"/>
              <a:gd name="adj2" fmla="val 57440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3" name="Straight Arrow Connector 152"/>
          <p:cNvCxnSpPr>
            <a:stCxn id="148" idx="2"/>
            <a:endCxn id="203" idx="3"/>
          </p:cNvCxnSpPr>
          <p:nvPr/>
        </p:nvCxnSpPr>
        <p:spPr bwMode="auto">
          <a:xfrm rot="5400000">
            <a:off x="5451475" y="1911350"/>
            <a:ext cx="295275" cy="4295775"/>
          </a:xfrm>
          <a:prstGeom prst="bentConnector2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8" name="AutoShape 11"/>
          <p:cNvSpPr>
            <a:spLocks noChangeArrowheads="1"/>
          </p:cNvSpPr>
          <p:nvPr/>
        </p:nvSpPr>
        <p:spPr bwMode="auto">
          <a:xfrm>
            <a:off x="6799263" y="2544763"/>
            <a:ext cx="1897062" cy="1366837"/>
          </a:xfrm>
          <a:prstGeom prst="flowChartDecision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DMCA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1499287">
            <a:off x="2970213" y="120650"/>
            <a:ext cx="962025" cy="709613"/>
          </a:xfrm>
          <a:prstGeom prst="rightArrow">
            <a:avLst/>
          </a:prstGeom>
          <a:solidFill>
            <a:schemeClr val="accent2"/>
          </a:solidFill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9F784-B25E-4E82-A12C-B70FA75FBC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6" grpId="0" animBg="1"/>
      <p:bldP spid="48" grpId="0" animBg="1"/>
      <p:bldP spid="4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1858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Derivative &amp;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Transformative Works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A856C-6DA7-4F81-AFFB-7A0E7D44A75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74" y="274638"/>
            <a:ext cx="5940425" cy="1143000"/>
          </a:xfrm>
        </p:spPr>
        <p:txBody>
          <a:bodyPr/>
          <a:lstStyle/>
          <a:p>
            <a:pPr>
              <a:defRPr/>
            </a:pPr>
            <a: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Rogers v. Koons, 960 F.2d 301</a:t>
            </a:r>
            <a:b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C.A.2 (N.Y.),1992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0642C-3895-404A-9282-13A1B84637C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1229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1700" y="1662370"/>
            <a:ext cx="3975100" cy="29169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655153"/>
            <a:ext cx="1143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 descr="http://www.law.harvard.edu/faculty/martin/art_law/rogers_puppies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1" y="1662370"/>
            <a:ext cx="3896920" cy="2880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1905000" y="4655153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hlinkClick r:id="rId9"/>
              </a:rPr>
              <a:t>Another Link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9416281">
            <a:off x="2513021" y="2405756"/>
            <a:ext cx="43973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Rejected!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82180" y="457200"/>
            <a:ext cx="5804620" cy="1066800"/>
          </a:xfrm>
        </p:spPr>
        <p:txBody>
          <a:bodyPr/>
          <a:lstStyle/>
          <a:p>
            <a:pPr>
              <a:defRPr/>
            </a:pPr>
            <a:r>
              <a:rPr lang="nl-NL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Blanch v. Koons, 467 F.3d 244,  C.A.2 (N.Y.), 2006</a:t>
            </a:r>
            <a: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BF7E7-1AE8-42D1-A6EC-F6401A788FE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331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2214" y="2113517"/>
            <a:ext cx="4301971" cy="30698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095" y="1524000"/>
            <a:ext cx="3186606" cy="40556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118720" y="2967335"/>
            <a:ext cx="29065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OK!</a:t>
            </a:r>
            <a:endParaRPr lang="en-US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Gaylord v. U.S.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8624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Fed. Claims Ct. 59 (2008)</a:t>
            </a:r>
          </a:p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595 F. 3d 1364 (Fed. Cir. 2010)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8" y="685800"/>
            <a:ext cx="8234362" cy="5483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00400" y="6257925"/>
            <a:ext cx="5867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Attribution: Tracy Lee Carroll (aka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StarrGazr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), 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Korean War Memorial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4"/>
              </a:rPr>
              <a:t>http://www.flickr.com/photos/tracylee/137006271/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. </a:t>
            </a:r>
          </a:p>
        </p:txBody>
      </p:sp>
      <p:pic>
        <p:nvPicPr>
          <p:cNvPr id="17412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6248400"/>
            <a:ext cx="1638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505575"/>
            <a:ext cx="46482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5"/>
              </a:rPr>
              <a:t>http://creativecommons.org/licenses/by-nc-nd/2.0/deed.en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819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36A01BC-31E8-4290-B4CF-EA975E697D84}" type="slidenum">
              <a:rPr lang="en-US" smtClean="0"/>
              <a:pPr fontAlgn="base"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550" y="241385"/>
            <a:ext cx="6996395" cy="54185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3B107FE-4461-4C4A-9B5A-0598A9877B68}" type="slidenum">
              <a:rPr lang="en-US" smtClean="0"/>
              <a:pPr fontAlgn="base"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 rot="19918224">
            <a:off x="2690999" y="2819905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Not Fair Use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550" y="5733300"/>
            <a:ext cx="6996395" cy="101566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  the appearance of a work without changing the character  and purpose of the work (honoring soldiers) is not transformative and thus fair use.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Fair Use?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8850" y="1371600"/>
            <a:ext cx="6672263" cy="3074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3675" y="241300"/>
            <a:ext cx="2552700" cy="1762125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TEACH Act,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Library, or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Fair Use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Exception 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Fair Use, University Regulations &amp; the Guidelines for Classroom Copying</a:t>
            </a: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D303B4-CD64-4EE6-B745-21D57785A7DD}" type="slidenum">
              <a:rPr lang="en-US" smtClean="0"/>
              <a:pPr/>
              <a:t>56</a:t>
            </a:fld>
            <a:endParaRPr lang="en-US" smtClean="0"/>
          </a:p>
        </p:txBody>
      </p:sp>
      <p:pic>
        <p:nvPicPr>
          <p:cNvPr id="6246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50" y="2354263"/>
            <a:ext cx="6381750" cy="3943350"/>
          </a:xfrm>
          <a:prstGeom prst="rect">
            <a:avLst/>
          </a:prstGeom>
          <a:noFill/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71" name="Rectangle 11"/>
          <p:cNvSpPr>
            <a:spLocks noChangeArrowheads="1"/>
          </p:cNvSpPr>
          <p:nvPr/>
        </p:nvSpPr>
        <p:spPr bwMode="auto">
          <a:xfrm>
            <a:off x="685800" y="2474913"/>
            <a:ext cx="6151563" cy="762000"/>
          </a:xfrm>
          <a:prstGeom prst="rect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tIns="91440" bIns="9144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9532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Guidelines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12" y="1600200"/>
            <a:ext cx="6719887" cy="4525963"/>
          </a:xfrm>
        </p:spPr>
        <p:txBody>
          <a:bodyPr>
            <a:normAutofit fontScale="47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Brevity</a:t>
            </a:r>
          </a:p>
          <a:p>
            <a:pPr marL="457200" indent="-457200" eaLnBrk="1" fontAlgn="auto" hangingPunct="1">
              <a:lnSpc>
                <a:spcPct val="120000"/>
              </a:lnSpc>
              <a:spcAft>
                <a:spcPts val="600"/>
              </a:spcAft>
              <a:buFont typeface="Wingdings 2"/>
              <a:buNone/>
              <a:defRPr/>
            </a:pP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Poetry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(a) A complete </a:t>
            </a:r>
            <a:r>
              <a:rPr lang="en-US" sz="4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poem if less than 250 words 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if printed on not more than two pages or, (b) from a longer poem, an excerpt of not more than 250 words.</a:t>
            </a:r>
          </a:p>
          <a:p>
            <a:pPr marL="457200" indent="-457200" eaLnBrk="1" fontAlgn="auto" hangingPunct="1">
              <a:lnSpc>
                <a:spcPct val="120000"/>
              </a:lnSpc>
              <a:spcAft>
                <a:spcPts val="600"/>
              </a:spcAft>
              <a:buFont typeface="Wingdings 2"/>
              <a:buNone/>
              <a:defRPr/>
            </a:pP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(ii) 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(a) Either a complete article, story or essay of less than 2,500 words, or </a:t>
            </a:r>
            <a:r>
              <a:rPr lang="en-US" sz="4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(b) an excerpt from any prose work of not more than 1,000 words or 10% 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work, whichever is less, but in any event a minimum of 500 words.</a:t>
            </a:r>
          </a:p>
          <a:p>
            <a:pPr marL="457200" indent="-457200" eaLnBrk="1" fontAlgn="auto" hangingPunct="1">
              <a:lnSpc>
                <a:spcPct val="120000"/>
              </a:lnSpc>
              <a:spcAft>
                <a:spcPts val="600"/>
              </a:spcAft>
              <a:buFont typeface="Wingdings 2"/>
              <a:buNone/>
              <a:defRPr/>
            </a:pP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(iii) </a:t>
            </a:r>
            <a:r>
              <a:rPr lang="en-US" sz="4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Illustration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chart, graph, diagram, drawing, cartoon or picture </a:t>
            </a:r>
            <a:r>
              <a:rPr lang="en-US" sz="4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book or per periodical </a:t>
            </a:r>
            <a:r>
              <a:rPr lang="en-US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43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279F4-3EDE-4AD3-9C27-5F8A5442C51E}" type="slidenum">
              <a:rPr lang="en-US"/>
              <a:pPr>
                <a:defRPr/>
              </a:pPr>
              <a:t>57</a:t>
            </a:fld>
            <a:endParaRPr lang="en-US"/>
          </a:p>
        </p:txBody>
      </p:sp>
      <p:graphicFrame>
        <p:nvGraphicFramePr>
          <p:cNvPr id="18438" name="Object 3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924800" y="914400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Acrobat Document" showAsIcon="1" r:id="rId3" imgW="914400" imgH="885960" progId="AcroExch.Document.7">
                  <p:embed/>
                </p:oleObj>
              </mc:Choice>
              <mc:Fallback>
                <p:oleObj name="Acrobat Document" showAsIcon="1" r:id="rId3" imgW="914400" imgH="885960" progId="AcroExch.Document.7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914400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6" name="Picture 1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0450" y="2362200"/>
            <a:ext cx="920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2971800"/>
            <a:ext cx="9763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/>
              <a:t>Click for </a:t>
            </a:r>
            <a:r>
              <a:rPr lang="en-US" sz="700">
                <a:hlinkClick r:id="rId5"/>
              </a:rPr>
              <a:t>attribution</a:t>
            </a:r>
            <a:endParaRPr lang="en-US" sz="700"/>
          </a:p>
        </p:txBody>
      </p:sp>
      <p:pic>
        <p:nvPicPr>
          <p:cNvPr id="19468" name="Picture 1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3716338"/>
            <a:ext cx="8382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8213" y="4849985"/>
            <a:ext cx="9906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52500" y="6094412"/>
            <a:ext cx="976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 dirty="0">
                <a:hlinkClick r:id="rId9"/>
              </a:rPr>
              <a:t>Click for Attribution and </a:t>
            </a:r>
            <a:r>
              <a:rPr lang="en-US" sz="700" dirty="0" err="1">
                <a:hlinkClick r:id="rId9"/>
              </a:rPr>
              <a:t>Licensingn</a:t>
            </a:r>
            <a:endParaRPr lang="en-US" sz="700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4400" y="4419600"/>
            <a:ext cx="9763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/>
              <a:t>Click for </a:t>
            </a:r>
            <a:r>
              <a:rPr lang="en-US" sz="700">
                <a:hlinkClick r:id="rId7"/>
              </a:rPr>
              <a:t>attribution</a:t>
            </a:r>
            <a:endParaRPr lang="en-US" sz="700"/>
          </a:p>
        </p:txBody>
      </p:sp>
      <p:pic>
        <p:nvPicPr>
          <p:cNvPr id="206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381000"/>
            <a:ext cx="10033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3" dur="1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8008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Guidelines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371600"/>
            <a:ext cx="7497763" cy="5257800"/>
          </a:xfrm>
        </p:spPr>
        <p:txBody>
          <a:bodyPr>
            <a:normAutofit fontScale="92500" lnSpcReduction="20000"/>
          </a:bodyPr>
          <a:lstStyle/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Spontaneity</a:t>
            </a:r>
          </a:p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)The copying is at the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 and inspiration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individual teacher, and</a:t>
            </a:r>
          </a:p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(ii)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inspiration and decision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use the work and the moment of its use for maximum teaching effectiveness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so close in time that it would be unreasonable to expect a timely reply to a request for permission.</a:t>
            </a:r>
          </a:p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Cumulative Effect</a:t>
            </a:r>
          </a:p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copying of the material is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only one course in the school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which the copies are made.</a:t>
            </a:r>
          </a:p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(ii)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more than one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poem, article, story, essay or two excerpts may be copied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same author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nor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three from the same collective work or periodical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during one class term.</a:t>
            </a:r>
          </a:p>
          <a:p>
            <a:pPr marL="365760" indent="-283464" eaLnBrk="1" fontAlgn="auto" hangingPunct="1">
              <a:spcAft>
                <a:spcPts val="600"/>
              </a:spcAft>
              <a:buFont typeface="Wingdings 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(iii) There shall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be more than nine instances of such multiple copying for one course during one class term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EB2A1-A74E-42C6-AC63-AD9DABB43890}" type="slidenum">
              <a:rPr lang="en-US"/>
              <a:pPr>
                <a:defRPr/>
              </a:pPr>
              <a:t>58</a:t>
            </a:fld>
            <a:endParaRPr lang="en-US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13938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2971800"/>
            <a:ext cx="1371600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Eureka!  </a:t>
            </a:r>
            <a:r>
              <a:rPr lang="en-US" sz="1000" dirty="0">
                <a:latin typeface="+mn-lt"/>
                <a:cs typeface="+mn-cs"/>
              </a:rPr>
              <a:t>Click for attribution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+mn-lt"/>
                <a:cs typeface="+mn-cs"/>
              </a:rPr>
              <a:t>&amp; License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28" y="4495800"/>
            <a:ext cx="14061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33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+mn-lt"/>
                <a:cs typeface="+mn-cs"/>
              </a:rPr>
              <a:t>119</a:t>
            </a:r>
          </a:p>
        </p:txBody>
      </p:sp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17500"/>
            <a:ext cx="10033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7246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Guidelines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8" name="Content Placeholder 2"/>
          <p:cNvSpPr>
            <a:spLocks noGrp="1"/>
          </p:cNvSpPr>
          <p:nvPr>
            <p:ph idx="1"/>
          </p:nvPr>
        </p:nvSpPr>
        <p:spPr>
          <a:xfrm>
            <a:off x="1435100" y="1447800"/>
            <a:ext cx="6032500" cy="48006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universities no longer use.</a:t>
            </a:r>
          </a:p>
          <a:p>
            <a:pPr lvl="1" eaLnBrk="1" hangingPunct="1">
              <a:buClrTx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http://library.duke.edu/about/depts/scholcomm/copyright-and-fair-use.pdf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ClrTx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California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♦♦♦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http://www.universityofcalifornia.edu/copyright/fairuse.html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eaLnBrk="1" hangingPunct="1">
              <a:buClrTx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http://www.usg.edu/copyright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ClrTx/>
              <a:defRPr/>
            </a:pPr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Tx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Plaintiffs seek to enforce in Georgia State Case.</a:t>
            </a:r>
          </a:p>
          <a:p>
            <a:pPr marL="82550" indent="0" eaLnBrk="1" hangingPunct="1">
              <a:buClrTx/>
              <a:buFont typeface="Wingdings 2" pitchFamily="18" charset="2"/>
              <a:buNone/>
              <a:defRPr/>
            </a:pPr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ClrTx/>
              <a:defRPr/>
            </a:pP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also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ALA Copyright Articles, Daniel Lee,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Fair Use and Guidelines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, ALA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>
              <a:buClrTx/>
              <a:defRPr/>
            </a:pPr>
            <a:endParaRPr lang="en-US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C5D4-A8CA-4F50-97D7-ACD0D067EC9A}" type="slidenum">
              <a:rPr lang="en-US"/>
              <a:pPr>
                <a:defRPr/>
              </a:pPr>
              <a:t>59</a:t>
            </a:fld>
            <a:endParaRPr lang="en-US"/>
          </a:p>
        </p:txBody>
      </p:sp>
      <p:graphicFrame>
        <p:nvGraphicFramePr>
          <p:cNvPr id="3074" name="Object 8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48600" y="2819400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resentation" showAsIcon="1" r:id="rId7" imgW="914400" imgH="885825" progId="PowerPoint.Show.8">
                  <p:embed/>
                </p:oleObj>
              </mc:Choice>
              <mc:Fallback>
                <p:oleObj name="Presentation" showAsIcon="1" r:id="rId7" imgW="914400" imgH="885825" progId="PowerPoint.Show.8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8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772400" y="3733800"/>
          <a:ext cx="1066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Presentation" showAsIcon="1" r:id="rId9" imgW="914400" imgH="885825" progId="PowerPoint.Show.12">
                  <p:embed/>
                </p:oleObj>
              </mc:Choice>
              <mc:Fallback>
                <p:oleObj name="Presentation" showAsIcon="1" r:id="rId9" imgW="914400" imgH="885825" progId="PowerPoint.Show.12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733800"/>
                        <a:ext cx="10668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381000"/>
            <a:ext cx="10033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8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48600" y="1828800"/>
          <a:ext cx="9144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Acrobat Document" showAsIcon="1" r:id="rId12" imgW="914400" imgH="885825" progId="AcroExch.Document.7">
                  <p:embed/>
                </p:oleObj>
              </mc:Choice>
              <mc:Fallback>
                <p:oleObj name="Acrobat Document" showAsIcon="1" r:id="rId12" imgW="914400" imgH="885825" progId="AcroExch.Document.7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1828800"/>
                        <a:ext cx="9144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03650" y="1100138"/>
            <a:ext cx="4835525" cy="3138487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of “floating babies” not reproduced for online posting.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Gentieu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Muller &amp; Co., 712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F.Supp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740 (W.D. Mo. 1989) (“not expanded on idea of photograph, . . . Limited to copying . . . her work”); Getty.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Gentieu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Tony Stone Images/Chicago Inc. et al,  255 F. Supp. 2d 838 (N.D. Ill, 2003);  Photo Lawyer, </a:t>
            </a:r>
            <a:r>
              <a:rPr lang="en-US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Gentieu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Litigation Shows Brute Force of the Courts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Feb 28, 2007, at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http://nylawline.typepad.com/photolawyer/2007/02/gentieu_litigat.html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72392" y="274638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&amp; not in Public 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Domain?</a:t>
            </a:r>
          </a:p>
        </p:txBody>
      </p:sp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5080000"/>
            <a:ext cx="1655762" cy="12430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76450" y="5118100"/>
            <a:ext cx="1304925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Umbrella Project (Japan)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650" y="2139950"/>
            <a:ext cx="310991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880" indent="-182880"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to be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 tangible medium of expression</a:t>
            </a:r>
          </a:p>
          <a:p>
            <a:pPr marL="182880" indent="-182880"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 not the idea</a:t>
            </a:r>
          </a:p>
          <a:p>
            <a:pPr marL="182880" indent="-18288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Originality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(as in being the originator) and </a:t>
            </a:r>
            <a:r>
              <a:rPr lang="en-US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modicum of creativity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not novelty (don’t have to be first)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1188" y="4560888"/>
            <a:ext cx="3648075" cy="2032000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Hearn v. Meyer, 644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F.Supp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832 (S.D.N.Y. 1987) (Reproduction of Reproduction: Mere insignificant variations in coloration not alleged to be created intentionally, “mere slavish copies” )….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0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Copyrightable?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457950" y="5580063"/>
            <a:ext cx="25685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W.W. </a:t>
            </a:r>
            <a:r>
              <a:rPr lang="en-US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Denslow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Wizard of Oz</a:t>
            </a:r>
          </a:p>
        </p:txBody>
      </p:sp>
      <p:pic>
        <p:nvPicPr>
          <p:cNvPr id="222209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450" y="274638"/>
            <a:ext cx="926638" cy="92125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5275" y="3967163"/>
            <a:ext cx="2309813" cy="17319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4" grpId="0" build="p" bldLvl="2"/>
      <p:bldP spid="13" grpId="0" animBg="1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80085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 - Impact desired by plaintiff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5715000"/>
            <a:ext cx="609600" cy="975360"/>
          </a:xfrm>
        </p:spPr>
      </p:pic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2674938" y="5867400"/>
            <a:ext cx="4097337" cy="854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chemeClr val="tx2"/>
                </a:solidFill>
              </a:rPr>
              <a:t>Kevin Smith, Duke University, Office of Scholarly Communications – see blog at </a:t>
            </a:r>
            <a:r>
              <a:rPr lang="en-US" sz="1600" smtClean="0">
                <a:solidFill>
                  <a:schemeClr val="tx2"/>
                </a:solidFill>
                <a:hlinkClick r:id="rId3"/>
              </a:rPr>
              <a:t>http://blogs.library.duke.edu/scholcomm/</a:t>
            </a:r>
            <a:r>
              <a:rPr lang="en-US" sz="160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226975" y="1752600"/>
            <a:ext cx="72231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Proposed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injunction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Define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fair use by Classroom Copying Guidelines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Lesser of 10% or 1000 words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Limit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fair use in any case to only 10% of course readings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90% must be purchased by students or licensed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Student copyright fee?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How would Annual Campus License work?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Give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publishers access to LMS sites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5"/>
            <a:ext cx="8229600" cy="92172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855865"/>
            <a:ext cx="8377755" cy="4493538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Rejected Classroom Guidelines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Law, however</a:t>
            </a:r>
          </a:p>
          <a:p>
            <a:pPr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 percent of a work was acceptable as fair use if the book had fewer than 10 chapters</a:t>
            </a:r>
          </a:p>
          <a:p>
            <a:pPr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single chapter was considered fair use for books that contained 10 or more chapters </a:t>
            </a:r>
          </a:p>
          <a:p>
            <a:pPr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little as 3% of a work was considered too much for fair use in a situation where the work was long and had many chapters</a:t>
            </a:r>
          </a:p>
          <a:p>
            <a:pPr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Percentages should be calculated based on the total number of pages in the book</a:t>
            </a:r>
          </a:p>
          <a:p>
            <a:pPr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chapters by different authors in an edited volume should by counted by the same method and not as if each were an individual work </a:t>
            </a:r>
          </a:p>
          <a:p>
            <a:pPr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Rejected the “subsequent semester” rule (might be able to use the same material more than once)</a:t>
            </a:r>
          </a:p>
        </p:txBody>
      </p:sp>
      <p:sp>
        <p:nvSpPr>
          <p:cNvPr id="6" name="Rectangle 5"/>
          <p:cNvSpPr/>
          <p:nvPr/>
        </p:nvSpPr>
        <p:spPr>
          <a:xfrm>
            <a:off x="418795" y="5362358"/>
            <a:ext cx="84161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Smith, 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on GSU and the publisher response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http://blogs.library.duke.edu/scholcomm/2012/05/22/more-on-gsu-and-the-publisher-response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Smith,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GSU decision — not an easy road for anyone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http://blogs.library.duke.edu/scholcomm/2012/05/12/the-gsu-decision-not-an-easy-road-for-anyone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0640" y="1163105"/>
            <a:ext cx="8416160" cy="3877985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the heart of the work used?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there a “readily available” license for reproduction of the excerpt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in digital form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licensing fees an important part of the value of the original work in question? </a:t>
            </a:r>
          </a:p>
          <a:p>
            <a:pPr marL="685800"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not the case</a:t>
            </a:r>
          </a:p>
          <a:p>
            <a:pPr marL="685800" lvl="1" indent="-228600">
              <a:buFont typeface="Courier New" pitchFamily="49" charset="0"/>
              <a:buChar char="o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license not available, the amount of the work used is less valuable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GSU policy based upon faculty completing a checklist was in “good faith”;  however, criticized because failed to …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percentage limit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guidance about market harm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0640" y="5041090"/>
            <a:ext cx="84161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Smith,  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on GSU and the publisher response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http://blogs.library.duke.edu/scholcomm/2012/05/22/more-on-gsu-and-the-publisher-response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Smith, 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GSU decision — not an easy road for anyone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http://blogs.library.duke.edu/scholcomm/2012/05/12/the-gsu-decision-not-an-easy-road-for-anyone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State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3751B-5CEC-4FA2-B6B4-C3D5D9686B8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2381487"/>
            <a:ext cx="7878490" cy="1661993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decision is not, in my opinion anyway, a cause for large-sale or precipitous changes at most institutions”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260" y="550287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Smith, 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on GSU and the publisher response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http://blogs.library.duke.edu/scholcomm/2012/05/22/more-on-gsu-and-the-publisher-response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4384" y="5694895"/>
            <a:ext cx="6159415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b="0" dirty="0" smtClean="0">
                <a:solidFill>
                  <a:schemeClr val="tx1"/>
                </a:solidFill>
              </a:rPr>
              <a:t/>
            </a:r>
            <a:br>
              <a:rPr lang="en-US" b="0" dirty="0" smtClean="0">
                <a:solidFill>
                  <a:schemeClr val="tx1"/>
                </a:solidFill>
              </a:rPr>
            </a:b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Umbrella Project(Japan) : </a:t>
            </a:r>
            <a:r>
              <a:rPr lang="en-US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Jeanne-Claude, photo by </a:t>
            </a:r>
            <a:r>
              <a:rPr lang="en-US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DDdeco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2">
            <a:hlinkClick r:id="rId5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447799" y="1122895"/>
            <a:ext cx="6096000" cy="4572000"/>
          </a:xfrm>
          <a:ln>
            <a:solidFill>
              <a:schemeClr val="accent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184EB-66CB-4578-8080-5EADE62356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9241083">
            <a:off x="2227720" y="3012650"/>
            <a:ext cx="44486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Not Fixed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49202" y="189780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7BCFC655-BFF8-46A0-A2AC-3D2807C8367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855" y="1416050"/>
            <a:ext cx="4857750" cy="4829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93721" y="325670"/>
            <a:ext cx="3379640" cy="5724644"/>
          </a:xfrm>
          <a:prstGeom prst="rect">
            <a:avLst/>
          </a:prstGeo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2880" tIns="91440" rIns="182880" bIns="91440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of “floating babies” not reproduced for online posting.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Gentieu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Muller &amp; Co., 712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F.Supp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740 (W.D. Mo. 1989) (“not expanded on idea of photograph, . . . Limited to copying . . . her work”); Getty.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Gentieu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 Tony Stone Images/Chicago Inc. et al,  255 F. Supp. 2d 838 (N.D. Ill, 2003);  Photo Lawyer,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Gentieu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Litigation Shows Brute Force of the Courts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Feb 28, 2007, at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http://nylawline.typepad.com/photolawyer/2007/02/gentieu_litigat.html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855" y="1416050"/>
            <a:ext cx="4866751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49202" y="189780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3895" y="5345834"/>
            <a:ext cx="6324600" cy="1078756"/>
          </a:xfrm>
          <a:solidFill>
            <a:schemeClr val="tx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182880" tIns="91440" rIns="182880" bIns="91440"/>
          <a:lstStyle/>
          <a:p>
            <a:pPr eaLnBrk="1" hangingPunct="1">
              <a:defRPr/>
            </a:pP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Planet Earth, by V2</a:t>
            </a:r>
            <a:b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Mead v. United States, 27 F. Cl. 367 (Fed. Cl. 1992) (an idea not an expression).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2">
            <a:hlinkClick r:id="rId4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5" cstate="print"/>
          <a:srcRect l="5250" r="5250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C0B4E-C596-4C13-9494-A569D5DC0E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9296" y="510220"/>
            <a:ext cx="6299200" cy="473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49202" y="189780"/>
            <a:ext cx="2417763" cy="1549400"/>
          </a:xfrm>
          <a:prstGeom prst="flowChartDecision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 Copyrightable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6715__Robinhood76__00883_bank_stamp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">
  <a:themeElements>
    <a:clrScheme name="Copyright &amp; Licensing">
      <a:dk1>
        <a:srgbClr val="336699"/>
      </a:dk1>
      <a:lt1>
        <a:srgbClr val="FFFFFF"/>
      </a:lt1>
      <a:dk2>
        <a:srgbClr val="AFCAFF"/>
      </a:dk2>
      <a:lt2>
        <a:srgbClr val="AFCAFF"/>
      </a:lt2>
      <a:accent1>
        <a:srgbClr val="151515"/>
      </a:accent1>
      <a:accent2>
        <a:srgbClr val="FF0000"/>
      </a:accent2>
      <a:accent3>
        <a:srgbClr val="E9CD23"/>
      </a:accent3>
      <a:accent4>
        <a:srgbClr val="7075A6"/>
      </a:accent4>
      <a:accent5>
        <a:srgbClr val="AAADCA"/>
      </a:accent5>
      <a:accent6>
        <a:srgbClr val="009644"/>
      </a:accent6>
      <a:hlink>
        <a:srgbClr val="264C72"/>
      </a:hlink>
      <a:folHlink>
        <a:srgbClr val="264C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</a:schemeClr>
        </a:solidFill>
      </a:spPr>
      <a:bodyPr wrap="square" lIns="182880" tIns="91440" rIns="182880" bIns="91440">
        <a:spAutoFit/>
      </a:bodyPr>
      <a:lstStyle>
        <a:defPPr marL="228600" indent="-228600">
          <a:buFont typeface="Arial" pitchFamily="34" charset="0"/>
          <a:buChar char="•"/>
          <a:defRPr sz="2400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Librarians.As.Copyright.Probem.Solvers.9</Template>
  <TotalTime>25</TotalTime>
  <Words>5326</Words>
  <Application>Microsoft Office PowerPoint</Application>
  <PresentationFormat>On-screen Show (4:3)</PresentationFormat>
  <Paragraphs>598</Paragraphs>
  <Slides>63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CU</vt:lpstr>
      <vt:lpstr>Presentation</vt:lpstr>
      <vt:lpstr>Acrobat Document</vt:lpstr>
      <vt:lpstr>Packager Shell Object</vt:lpstr>
      <vt:lpstr>Problem 3</vt:lpstr>
      <vt:lpstr>§ 106 Exclusive Rights in Copyrighted Works</vt:lpstr>
      <vt:lpstr>§ 106 Exclusive Rights in Copyrighted Works</vt:lpstr>
      <vt:lpstr>Back to Problem 3</vt:lpstr>
      <vt:lpstr>PowerPoint Presentation</vt:lpstr>
      <vt:lpstr>Copyrightable?</vt:lpstr>
      <vt:lpstr>  1991 Umbrella Project(Japan) : Christo und Jeanne-Claude, photo by DDdeco</vt:lpstr>
      <vt:lpstr>PowerPoint Presentation</vt:lpstr>
      <vt:lpstr>Save Planet Earth, by V2 See Mead v. United States, 27 F. Cl. 367 (Fed. Cl. 1992) (an idea not an expression).</vt:lpstr>
      <vt:lpstr>W.W. Denslow, Wizard of Oz</vt:lpstr>
      <vt:lpstr>PowerPoint Presentation</vt:lpstr>
      <vt:lpstr>Has a registration been renewed?</vt:lpstr>
      <vt:lpstr>PowerPoint Presentation</vt:lpstr>
      <vt:lpstr>The Law – Copyright – Library Exemption under § 108</vt:lpstr>
      <vt:lpstr>The Law – Copyright – Library Exemption under § 108</vt:lpstr>
      <vt:lpstr>The Law – Copyright – Library Exemption under § 108</vt:lpstr>
      <vt:lpstr>PowerPoint Presentation</vt:lpstr>
      <vt:lpstr>Problem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Law – Copyright – Library Exemption under § 108</vt:lpstr>
      <vt:lpstr>The Law – Copyright – Library Exemption under § 108</vt:lpstr>
      <vt:lpstr>The Law – Copyright – Library Exemption under § 108</vt:lpstr>
      <vt:lpstr>Problem 5</vt:lpstr>
      <vt:lpstr>AP (Mannie Garcia)  v. Shepard Fairey </vt:lpstr>
      <vt:lpstr>Fair Use</vt:lpstr>
      <vt:lpstr>Fair Use</vt:lpstr>
      <vt:lpstr>Fair Use</vt:lpstr>
      <vt:lpstr>Derivative &amp;  Transformative Works</vt:lpstr>
      <vt:lpstr>Rogers v. Koons, 960 F.2d 301 C.A.2 (N.Y.),1992</vt:lpstr>
      <vt:lpstr>Blanch v. Koons, 467 F.3d 244,  C.A.2 (N.Y.), 2006 </vt:lpstr>
      <vt:lpstr>Gaylord v. U.S.</vt:lpstr>
      <vt:lpstr>PowerPoint Presentation</vt:lpstr>
      <vt:lpstr>PowerPoint Presentation</vt:lpstr>
      <vt:lpstr>Fair Use, University Regulations &amp; the Guidelines for Classroom Copying</vt:lpstr>
      <vt:lpstr>Classroom Guidelines</vt:lpstr>
      <vt:lpstr>Classroom Guidelines</vt:lpstr>
      <vt:lpstr>Classroom Guidelines</vt:lpstr>
      <vt:lpstr>Georgia State - Impact desired by plaintiff</vt:lpstr>
      <vt:lpstr>Georgia State</vt:lpstr>
      <vt:lpstr>Georgia State</vt:lpstr>
      <vt:lpstr>Georgia State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callisterp</dc:creator>
  <cp:lastModifiedBy>Paul D. Callister</cp:lastModifiedBy>
  <cp:revision>6</cp:revision>
  <dcterms:created xsi:type="dcterms:W3CDTF">2012-06-07T13:02:43Z</dcterms:created>
  <dcterms:modified xsi:type="dcterms:W3CDTF">2012-11-09T23:33:51Z</dcterms:modified>
</cp:coreProperties>
</file>