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8"/>
  </p:notesMasterIdLst>
  <p:handoutMasterIdLst>
    <p:handoutMasterId r:id="rId19"/>
  </p:handoutMasterIdLst>
  <p:sldIdLst>
    <p:sldId id="256" r:id="rId2"/>
    <p:sldId id="365" r:id="rId3"/>
    <p:sldId id="366" r:id="rId4"/>
    <p:sldId id="394" r:id="rId5"/>
    <p:sldId id="395" r:id="rId6"/>
    <p:sldId id="393" r:id="rId7"/>
    <p:sldId id="398" r:id="rId8"/>
    <p:sldId id="405" r:id="rId9"/>
    <p:sldId id="352" r:id="rId10"/>
    <p:sldId id="358" r:id="rId11"/>
    <p:sldId id="360" r:id="rId12"/>
    <p:sldId id="361" r:id="rId13"/>
    <p:sldId id="362" r:id="rId14"/>
    <p:sldId id="410" r:id="rId15"/>
    <p:sldId id="363" r:id="rId16"/>
    <p:sldId id="353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CC"/>
    <a:srgbClr val="FF0000"/>
    <a:srgbClr val="003399"/>
    <a:srgbClr val="FF3300"/>
    <a:srgbClr val="339933"/>
    <a:srgbClr val="FFFFFF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8920" autoAdjust="0"/>
  </p:normalViewPr>
  <p:slideViewPr>
    <p:cSldViewPr snapToObjects="1">
      <p:cViewPr>
        <p:scale>
          <a:sx n="70" d="100"/>
          <a:sy n="70" d="100"/>
        </p:scale>
        <p:origin x="-10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8" d="100"/>
          <a:sy n="68" d="100"/>
        </p:scale>
        <p:origin x="-2232" y="-96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829DF0C2-36F3-4628-91AF-D08E192FB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75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1226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FA2EAC48-5D96-43F7-B6E9-69B7A41C2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39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D91E3-0CBB-476A-9851-3E21315D0D4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6A813D-3302-46F4-979C-0D5B6EFF4A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5C75BA-29FA-4F87-BB52-9510D78B0A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12C77B-08F8-407F-82C2-8F68B615919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C7D75-795C-40CA-977E-C1F714E74A9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1234A-AFA8-43BF-91F3-E893B2DB5F5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934FC-3C61-4386-94E4-01D12B1116D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D8B-9C75-4B2A-A15A-305068277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D3D50-5CB4-437B-930D-87D6012EE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5BE22-DDFC-4B88-AC21-94E76E137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9F784-B25E-4E82-A12C-B70FA75FB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BBEF-3BCC-4318-807A-90E7EC144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FE16E-5B2C-4EC1-8241-30982247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100E7-BF2D-440D-B516-ED04197AC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3751B-5CEC-4FA2-B6B4-C3D5D9686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1B243-BF30-4A28-8F7E-CD4DADB1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852C-0CF1-45BE-B714-CCDF064BD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27D99-A462-40A2-820E-2E04BC97B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rgbClr val="0099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fld id="{78146351-5944-4767-83F8-E187B8B27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pull dir="lu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llisterp@umkc.edu" TargetMode="External"/><Relationship Id="rId7" Type="http://schemas.openxmlformats.org/officeDocument/2006/relationships/hyperlink" Target="http://www1.law.umkc.edu/faculty/callister/presentations/librarians_as_copyright_problem_solvers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creativecommons.org/licenses/by-nd/2.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yright.gov/circs/circ21.pdf" TargetMode="External"/><Relationship Id="rId7" Type="http://schemas.openxmlformats.org/officeDocument/2006/relationships/hyperlink" Target="http://www.library.yale.edu/~llicens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tsystem.edu/OGC/IntellectualProperty/cprtindx.htm" TargetMode="External"/><Relationship Id="rId5" Type="http://schemas.openxmlformats.org/officeDocument/2006/relationships/hyperlink" Target="http://www.umsystem.edu/ums/departments/is/ip/rules.shtml" TargetMode="External"/><Relationship Id="rId4" Type="http://schemas.openxmlformats.org/officeDocument/2006/relationships/hyperlink" Target="http://www.umsystem.edu/ums/departments/gc/rules/business/100/010.s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2.0/deed.en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34" Type="http://schemas.openxmlformats.org/officeDocument/2006/relationships/hyperlink" Target="http://creativecommons.org/licenses/by-nc/2.0/deed.en" TargetMode="External"/><Relationship Id="rId7" Type="http://schemas.openxmlformats.org/officeDocument/2006/relationships/image" Target="../media/image10.png"/><Relationship Id="rId12" Type="http://schemas.openxmlformats.org/officeDocument/2006/relationships/hyperlink" Target="http://www.flickr.com/photos/labanex/2610247374" TargetMode="Externa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hyperlink" Target="http://www.flickr.com/photos/herzogbr/4708336985" TargetMode="External"/><Relationship Id="rId16" Type="http://schemas.openxmlformats.org/officeDocument/2006/relationships/hyperlink" Target="http://creativecommons.org/licenses/by-nc-nd/2.0/deed.en" TargetMode="Externa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-sa/2.0/deed.en" TargetMode="External"/><Relationship Id="rId11" Type="http://schemas.openxmlformats.org/officeDocument/2006/relationships/image" Target="../media/image12.png"/><Relationship Id="rId24" Type="http://schemas.openxmlformats.org/officeDocument/2006/relationships/hyperlink" Target="http://www.flickr.com/photos/drurydrama/4266958089" TargetMode="External"/><Relationship Id="rId32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hyperlink" Target="http://www.flickr.com/photos/brentdanley/2279902567" TargetMode="External"/><Relationship Id="rId36" Type="http://schemas.openxmlformats.org/officeDocument/2006/relationships/image" Target="../media/image28.png"/><Relationship Id="rId10" Type="http://schemas.openxmlformats.org/officeDocument/2006/relationships/hyperlink" Target="http://www.amazon.com/Thousand-Splendid-Suns-Khaled-Hosseini/dp/159448385X/ref=sr_1_1?ie=UTF8&amp;s=books&amp;qid=1281441777&amp;sr=8-1" TargetMode="External"/><Relationship Id="rId19" Type="http://schemas.openxmlformats.org/officeDocument/2006/relationships/hyperlink" Target="http://www.flickr.com/photos/rayparnova/2481762056" TargetMode="External"/><Relationship Id="rId31" Type="http://schemas.openxmlformats.org/officeDocument/2006/relationships/image" Target="../media/image24.png"/><Relationship Id="rId4" Type="http://schemas.openxmlformats.org/officeDocument/2006/relationships/hyperlink" Target="http://www.flickr.com/photos/joeltelling/309321879" TargetMode="External"/><Relationship Id="rId9" Type="http://schemas.openxmlformats.org/officeDocument/2006/relationships/image" Target="../media/image11.png"/><Relationship Id="rId14" Type="http://schemas.openxmlformats.org/officeDocument/2006/relationships/hyperlink" Target="http://www.flickr.com/photos/funka/1845176089" TargetMode="External"/><Relationship Id="rId22" Type="http://schemas.openxmlformats.org/officeDocument/2006/relationships/hyperlink" Target="http://www.flickr.com/photos/rodrigomuller/4483351228" TargetMode="External"/><Relationship Id="rId27" Type="http://schemas.openxmlformats.org/officeDocument/2006/relationships/image" Target="../media/image22.png"/><Relationship Id="rId30" Type="http://schemas.openxmlformats.org/officeDocument/2006/relationships/hyperlink" Target="http://www.flickr.com/photos/chanc/1872171588" TargetMode="External"/><Relationship Id="rId35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://creativecommons.org/licenses/by-nc-sa/2.0/deed.en" TargetMode="External"/><Relationship Id="rId18" Type="http://schemas.openxmlformats.org/officeDocument/2006/relationships/image" Target="../media/image36.png"/><Relationship Id="rId26" Type="http://schemas.openxmlformats.org/officeDocument/2006/relationships/image" Target="../media/image40.jpeg"/><Relationship Id="rId39" Type="http://schemas.openxmlformats.org/officeDocument/2006/relationships/image" Target="../media/image48.png"/><Relationship Id="rId3" Type="http://schemas.openxmlformats.org/officeDocument/2006/relationships/image" Target="../media/image29.jpeg"/><Relationship Id="rId21" Type="http://schemas.openxmlformats.org/officeDocument/2006/relationships/hyperlink" Target="http://www.flickr.com/photos/uwa_studentservices/3724944155" TargetMode="External"/><Relationship Id="rId34" Type="http://schemas.openxmlformats.org/officeDocument/2006/relationships/hyperlink" Target="http://www.flickr.com/photos/thetruthabout/4504143616" TargetMode="External"/><Relationship Id="rId42" Type="http://schemas.openxmlformats.org/officeDocument/2006/relationships/image" Target="../media/image50.jpeg"/><Relationship Id="rId47" Type="http://schemas.openxmlformats.org/officeDocument/2006/relationships/image" Target="../media/image53.png"/><Relationship Id="rId50" Type="http://schemas.openxmlformats.org/officeDocument/2006/relationships/hyperlink" Target="http://www.clker.com/disclaimer.html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hyperlink" Target="http://www.flickr.com/photos/juska/303745986" TargetMode="External"/><Relationship Id="rId25" Type="http://schemas.openxmlformats.org/officeDocument/2006/relationships/hyperlink" Target="http://www.flickr.com/photos/s_v_p/5869857/in/photostream" TargetMode="External"/><Relationship Id="rId33" Type="http://schemas.openxmlformats.org/officeDocument/2006/relationships/image" Target="../media/image45.png"/><Relationship Id="rId38" Type="http://schemas.openxmlformats.org/officeDocument/2006/relationships/hyperlink" Target="http://www.flickr.com/photos/zimpenfish/2575639071" TargetMode="External"/><Relationship Id="rId46" Type="http://schemas.openxmlformats.org/officeDocument/2006/relationships/hyperlink" Target="http://creativecommons.org/licenses/by-sa/3.0" TargetMode="External"/><Relationship Id="rId2" Type="http://schemas.openxmlformats.org/officeDocument/2006/relationships/hyperlink" Target="http://commons.wikimedia.org/wiki/File:Umbrella_Project1991_10_27.jpg" TargetMode="Externa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2.png"/><Relationship Id="rId41" Type="http://schemas.openxmlformats.org/officeDocument/2006/relationships/hyperlink" Target="http://www.flickr.com/photos/howiemuzika/377581035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-sa/3.0/deed.en" TargetMode="External"/><Relationship Id="rId11" Type="http://schemas.openxmlformats.org/officeDocument/2006/relationships/hyperlink" Target="http://www.flickr.com/photos/bizmac/1128597509" TargetMode="External"/><Relationship Id="rId24" Type="http://schemas.openxmlformats.org/officeDocument/2006/relationships/image" Target="../media/image39.png"/><Relationship Id="rId32" Type="http://schemas.openxmlformats.org/officeDocument/2006/relationships/image" Target="../media/image44.png"/><Relationship Id="rId37" Type="http://schemas.openxmlformats.org/officeDocument/2006/relationships/image" Target="../media/image47.png"/><Relationship Id="rId40" Type="http://schemas.openxmlformats.org/officeDocument/2006/relationships/image" Target="../media/image49.png"/><Relationship Id="rId45" Type="http://schemas.openxmlformats.org/officeDocument/2006/relationships/image" Target="../media/image52.png"/><Relationship Id="rId5" Type="http://schemas.openxmlformats.org/officeDocument/2006/relationships/image" Target="../media/image30.jpeg"/><Relationship Id="rId15" Type="http://schemas.openxmlformats.org/officeDocument/2006/relationships/hyperlink" Target="http://creativecommons.org/licenses/by/2.0/deed.en" TargetMode="External"/><Relationship Id="rId23" Type="http://schemas.openxmlformats.org/officeDocument/2006/relationships/hyperlink" Target="http://creativecommons.org/licenses/by-nc-nd/2.0/deed.en" TargetMode="External"/><Relationship Id="rId28" Type="http://schemas.openxmlformats.org/officeDocument/2006/relationships/image" Target="../media/image41.jpeg"/><Relationship Id="rId36" Type="http://schemas.openxmlformats.org/officeDocument/2006/relationships/hyperlink" Target="http://creativecommons.org/licenses/by-sa/2.0/deed.en" TargetMode="External"/><Relationship Id="rId49" Type="http://schemas.openxmlformats.org/officeDocument/2006/relationships/image" Target="../media/image54.png"/><Relationship Id="rId10" Type="http://schemas.openxmlformats.org/officeDocument/2006/relationships/image" Target="../media/image32.jpeg"/><Relationship Id="rId19" Type="http://schemas.openxmlformats.org/officeDocument/2006/relationships/hyperlink" Target="http://creativecommons.org/licenses/by-nc/2.0/deed.en" TargetMode="External"/><Relationship Id="rId31" Type="http://schemas.openxmlformats.org/officeDocument/2006/relationships/image" Target="../media/image43.png"/><Relationship Id="rId44" Type="http://schemas.openxmlformats.org/officeDocument/2006/relationships/hyperlink" Target="http://picasaweb.google.com/lh/photo/YyKgAXJM5Bl5CdkaXBvDVg" TargetMode="External"/><Relationship Id="rId4" Type="http://schemas.openxmlformats.org/officeDocument/2006/relationships/hyperlink" Target="http://commons.wikimedia.org/wiki/File:Wizard_of_oz_5.jpg" TargetMode="External"/><Relationship Id="rId9" Type="http://schemas.openxmlformats.org/officeDocument/2006/relationships/hyperlink" Target="http://www.flickr.com/photos/uniondocs/4679051417" TargetMode="External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hyperlink" Target="http://www.flickr.com/photos/scottwitt/3395318819/in/photostream" TargetMode="External"/><Relationship Id="rId30" Type="http://schemas.openxmlformats.org/officeDocument/2006/relationships/hyperlink" Target="http://www.flickr.com/photos/data_op/2607667209" TargetMode="External"/><Relationship Id="rId35" Type="http://schemas.openxmlformats.org/officeDocument/2006/relationships/image" Target="../media/image46.jpeg"/><Relationship Id="rId43" Type="http://schemas.openxmlformats.org/officeDocument/2006/relationships/image" Target="../media/image51.png"/><Relationship Id="rId48" Type="http://schemas.openxmlformats.org/officeDocument/2006/relationships/hyperlink" Target="http://www.clker.com/clipart-video-tape.html" TargetMode="External"/><Relationship Id="rId8" Type="http://schemas.openxmlformats.org/officeDocument/2006/relationships/hyperlink" Target="http://etext.lib.virginia.edu/toc/modeng/public/BauWiza.html" TargetMode="External"/><Relationship Id="rId5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2.0/deed.en" TargetMode="External"/><Relationship Id="rId13" Type="http://schemas.openxmlformats.org/officeDocument/2006/relationships/hyperlink" Target="http://www.flickr.com/photos/abirdie/1060825203/sizes/s/in/photostream/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hyperlink" Target="http://www.flickr.com/photos/bobbigmac/2543572829" TargetMode="Externa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lickr.com/photos/ari/2403969230" TargetMode="Externa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hyperlink" Target="http://creativecommons.org/licenses/by-nc/2.0/deed.en" TargetMode="External"/><Relationship Id="rId10" Type="http://schemas.openxmlformats.org/officeDocument/2006/relationships/hyperlink" Target="http://www.flickr.com/photos/ricephotos/438502201" TargetMode="External"/><Relationship Id="rId4" Type="http://schemas.openxmlformats.org/officeDocument/2006/relationships/hyperlink" Target="http://creativecommons.org/licenses/by-sa/2.0/deed.en" TargetMode="External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sound.org/samplesViewSingle.php?id=78970" TargetMode="External"/><Relationship Id="rId13" Type="http://schemas.openxmlformats.org/officeDocument/2006/relationships/hyperlink" Target="http://creativecommons.org/licenses/sampling+/1.0" TargetMode="External"/><Relationship Id="rId18" Type="http://schemas.openxmlformats.org/officeDocument/2006/relationships/image" Target="../media/image37.png"/><Relationship Id="rId26" Type="http://schemas.openxmlformats.org/officeDocument/2006/relationships/hyperlink" Target="http://creativecommons.org/licenses/by/2.0/" TargetMode="External"/><Relationship Id="rId3" Type="http://schemas.openxmlformats.org/officeDocument/2006/relationships/image" Target="../media/image63.png"/><Relationship Id="rId21" Type="http://schemas.openxmlformats.org/officeDocument/2006/relationships/hyperlink" Target="http://en.wikipedia.org/wiki/File:Tv_studio_camera.png" TargetMode="External"/><Relationship Id="rId7" Type="http://schemas.openxmlformats.org/officeDocument/2006/relationships/image" Target="../media/image65.jpeg"/><Relationship Id="rId12" Type="http://schemas.openxmlformats.org/officeDocument/2006/relationships/hyperlink" Target="http://www.freesound.org/samplesViewSingle.php?id=9744" TargetMode="External"/><Relationship Id="rId17" Type="http://schemas.openxmlformats.org/officeDocument/2006/relationships/hyperlink" Target="http://creativecommons.org/licenses/by-nc/2.0/deed.en" TargetMode="External"/><Relationship Id="rId25" Type="http://schemas.openxmlformats.org/officeDocument/2006/relationships/image" Target="../media/image70.png"/><Relationship Id="rId2" Type="http://schemas.openxmlformats.org/officeDocument/2006/relationships/hyperlink" Target="http://www.flickr.com/photos/knowprose/1421419528" TargetMode="External"/><Relationship Id="rId16" Type="http://schemas.openxmlformats.org/officeDocument/2006/relationships/image" Target="../media/image62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mazon.com/Cyberlaw-Problems-Jurisprudence-Information-American/dp/0314166874/ref=sr_1_2?ie=UTF8&amp;s=books&amp;qid=1281641093&amp;sr=8-2" TargetMode="External"/><Relationship Id="rId11" Type="http://schemas.openxmlformats.org/officeDocument/2006/relationships/hyperlink" Target="http://www.freesound.org/samplesViewSingle.php?id=66715" TargetMode="External"/><Relationship Id="rId24" Type="http://schemas.openxmlformats.org/officeDocument/2006/relationships/hyperlink" Target="http://nopsa.hiit.fi/pmg/viewer/photo.php?id=273504" TargetMode="External"/><Relationship Id="rId5" Type="http://schemas.openxmlformats.org/officeDocument/2006/relationships/image" Target="../media/image64.png"/><Relationship Id="rId15" Type="http://schemas.openxmlformats.org/officeDocument/2006/relationships/hyperlink" Target="http://www.flickr.com/photos/abirdie/1060825203/" TargetMode="External"/><Relationship Id="rId23" Type="http://schemas.openxmlformats.org/officeDocument/2006/relationships/image" Target="../media/image69.png"/><Relationship Id="rId10" Type="http://schemas.openxmlformats.org/officeDocument/2006/relationships/hyperlink" Target="http://www.freesound.org/samplesViewSingle.php?id=33369" TargetMode="External"/><Relationship Id="rId19" Type="http://schemas.openxmlformats.org/officeDocument/2006/relationships/hyperlink" Target="http://nylawline.typepad.com/photolawyer/2007/02/gentieu_litigat.html" TargetMode="External"/><Relationship Id="rId4" Type="http://schemas.openxmlformats.org/officeDocument/2006/relationships/hyperlink" Target="http://creativecommons.org/licenses/by-nc-sa/2.0/deed.en" TargetMode="External"/><Relationship Id="rId9" Type="http://schemas.openxmlformats.org/officeDocument/2006/relationships/hyperlink" Target="http://www.wyomingwebdesign.com/files/sound_files/html/buzzer1.html" TargetMode="External"/><Relationship Id="rId14" Type="http://schemas.openxmlformats.org/officeDocument/2006/relationships/image" Target="../media/image66.png"/><Relationship Id="rId22" Type="http://schemas.openxmlformats.org/officeDocument/2006/relationships/image" Target="../media/image68.png"/><Relationship Id="rId27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system.edu/ums/departments/gc/rules/business/100/010.shtml" TargetMode="External"/><Relationship Id="rId3" Type="http://schemas.openxmlformats.org/officeDocument/2006/relationships/hyperlink" Target="http://www.backupanydvd.com/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hyperlink" Target="http://web.archive.org/web/20000229033637/http:/www.2600.com/index.html" TargetMode="External"/><Relationship Id="rId5" Type="http://schemas.openxmlformats.org/officeDocument/2006/relationships/hyperlink" Target="http://web.archive.org/web/20000511090057/www.kevinmitnick.com/home.html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5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tsystem.edu/ogc/intellectualproperty/musguid.htm" TargetMode="External"/><Relationship Id="rId3" Type="http://schemas.openxmlformats.org/officeDocument/2006/relationships/hyperlink" Target="http://www.aallnet.org/committee/reports/LicensingPrinciplesElecResources.pdf" TargetMode="External"/><Relationship Id="rId7" Type="http://schemas.openxmlformats.org/officeDocument/2006/relationships/hyperlink" Target="http://www.utsystem.edu/ogc/intellectualproperty/clasguid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arch.creativecommons.org/" TargetMode="External"/><Relationship Id="rId5" Type="http://schemas.openxmlformats.org/officeDocument/2006/relationships/hyperlink" Target="http://www.copyright.com/" TargetMode="External"/><Relationship Id="rId4" Type="http://schemas.openxmlformats.org/officeDocument/2006/relationships/hyperlink" Target="http://libguides.library.umkc.edu/copyrigh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Librarians as University Copyright &amp; Licensing Problem Solvers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Paul D. Callister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JD, MSLIS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Director of the Leon E. Bloch Law Library &amp;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Professor 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Law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Email </a:t>
            </a:r>
            <a:r>
              <a:rPr lang="en-US" sz="1800" dirty="0">
                <a:hlinkClick r:id="rId3"/>
              </a:rPr>
              <a:t>callisterp@umkc.edu</a:t>
            </a:r>
            <a:endParaRPr lang="en-US" sz="1800" dirty="0"/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5124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400800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143000" y="64008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©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2012,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Paul D. Callister. 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This work is licensed under a Creative Commons Attribution-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NoDerivs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2.5 License.   Attribution and licensing information for images and sound effects follow this presentation.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1385"/>
            <a:ext cx="9144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799" y="5638800"/>
            <a:ext cx="845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http://www1.law.umkc.edu/faculty/callister/presentations/librarians_as_copyright_problem_solvers.pptx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413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Additional Copyright &amp; Distance Education Resources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419225"/>
            <a:ext cx="8609012" cy="396875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United States Copyright Office,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 of Copyrighted Works by Educators and Librarians</a:t>
            </a:r>
            <a:r>
              <a:rPr lang="en-US" sz="2000" dirty="0" smtClean="0"/>
              <a:t>,</a:t>
            </a:r>
            <a:r>
              <a:rPr lang="en-US" sz="2000" i="1" dirty="0" smtClean="0"/>
              <a:t> </a:t>
            </a:r>
            <a:r>
              <a:rPr lang="en-US" sz="2000" dirty="0" smtClean="0">
                <a:hlinkClick r:id="rId3"/>
              </a:rPr>
              <a:t>http://www.copyright.gov/circs/circ21.pdf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Missouri System,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Rules &amp; Regulations,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100.010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Copyrighted Materials in Teaching and Research,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hlinkClick r:id="rId4"/>
              </a:rPr>
              <a:t>http://www.umsystem.edu/ums/departments/gc/rules/business/100/010.shtml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Missouri System, Rules and Resources for Online Intellectual Property, </a:t>
            </a:r>
            <a:r>
              <a:rPr lang="en-US" sz="2000" dirty="0" smtClean="0">
                <a:hlinkClick r:id="rId5"/>
              </a:rPr>
              <a:t>http://www.umsystem.edu/ums/departments/is/ip/rules.shtml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Texas,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 Course in Copyright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2000" dirty="0" smtClean="0">
                <a:hlinkClick r:id="rId6"/>
              </a:rPr>
              <a:t>http://www.utsystem.edu/OGC/IntellectualProperty/cprtindx.htm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Yale University Library,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Licensing Digital Information:  A Resource for Librarians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7"/>
              </a:rPr>
              <a:t>http://www.library.yale.edu/%7Ellicense/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Attributions &amp; Licensing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9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3" y="1085850"/>
            <a:ext cx="1038225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0088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14488" y="1085850"/>
            <a:ext cx="26654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 Herzog,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Copying a DVD1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3" y="479425"/>
            <a:ext cx="30305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0183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4188" y="1404938"/>
            <a:ext cx="1819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14488" y="2076450"/>
            <a:ext cx="23860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Joel Telling,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for-rent-sign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85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8475" y="2392363"/>
            <a:ext cx="18002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750" y="3082925"/>
            <a:ext cx="576263" cy="868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14488" y="3121025"/>
            <a:ext cx="270192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design by Amanda Dewy,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2007, all rights reserved ATSS Publications </a:t>
            </a:r>
          </a:p>
        </p:txBody>
      </p:sp>
      <p:pic>
        <p:nvPicPr>
          <p:cNvPr id="50188" name="Picture 4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8000" y="4119563"/>
            <a:ext cx="952500" cy="657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9" name="Picture 2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1650" y="4965700"/>
            <a:ext cx="982663" cy="7286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614488" y="4119563"/>
            <a:ext cx="2701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Antonio Edward,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Musical+notes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91" name="Picture 14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68475" y="4465638"/>
            <a:ext cx="17145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614488" y="5041900"/>
            <a:ext cx="19843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Lerele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Hamlet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</p:txBody>
      </p:sp>
      <p:pic>
        <p:nvPicPr>
          <p:cNvPr id="50193" name="Picture 15">
            <a:hlinkClick r:id="rId6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63713" y="5387975"/>
            <a:ext cx="177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4" name="Picture 6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1650" y="5848350"/>
            <a:ext cx="1023938" cy="7350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14488" y="5848350"/>
            <a:ext cx="2644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Ramon,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Ballet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Cuba </a:t>
            </a:r>
          </a:p>
        </p:txBody>
      </p:sp>
      <p:pic>
        <p:nvPicPr>
          <p:cNvPr id="50196" name="Picture 1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30375" y="6156325"/>
            <a:ext cx="16859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7" name="Picture 5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764088" y="2130425"/>
            <a:ext cx="952500" cy="952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98" name="Picture 7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802188" y="1111250"/>
            <a:ext cx="952500" cy="628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878513" y="1123950"/>
            <a:ext cx="28844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Emily as Mime in “Check Please”</a:t>
            </a:r>
          </a:p>
        </p:txBody>
      </p:sp>
      <p:pic>
        <p:nvPicPr>
          <p:cNvPr id="50200" name="Picture 17">
            <a:hlinkClick r:id="rId6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045200" y="1700213"/>
            <a:ext cx="1714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878513" y="2130425"/>
            <a:ext cx="3038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Rodrigo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Müller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some icon every day #308 </a:t>
            </a:r>
          </a:p>
        </p:txBody>
      </p:sp>
      <p:pic>
        <p:nvPicPr>
          <p:cNvPr id="50202" name="Picture 18">
            <a:hlinkClick r:id="rId1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030913" y="2674938"/>
            <a:ext cx="16478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3" name="Picture 8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833938" y="3316288"/>
            <a:ext cx="1211262" cy="8032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204" name="Picture 10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833938" y="5232400"/>
            <a:ext cx="815975" cy="1231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6180138" y="3316288"/>
            <a:ext cx="2654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Danley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in Picture</a:t>
            </a:r>
          </a:p>
        </p:txBody>
      </p:sp>
      <p:pic>
        <p:nvPicPr>
          <p:cNvPr id="50206" name="Picture 19">
            <a:hlinkClick r:id="rId6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261100" y="3621088"/>
            <a:ext cx="165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7" name="Picture 2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814888" y="4275138"/>
            <a:ext cx="1216025" cy="7921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6261100" y="4235450"/>
            <a:ext cx="2266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Travis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Smith,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With a Skull  Tattoo Back</a:t>
            </a:r>
          </a:p>
        </p:txBody>
      </p:sp>
      <p:pic>
        <p:nvPicPr>
          <p:cNvPr id="50209" name="Picture 22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83325" y="4784725"/>
            <a:ext cx="14763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800725" y="5232400"/>
            <a:ext cx="2790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Christopher Chan,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Sculpture by the Sea  2007</a:t>
            </a:r>
          </a:p>
        </p:txBody>
      </p:sp>
      <p:pic>
        <p:nvPicPr>
          <p:cNvPr id="50211" name="Picture 23">
            <a:hlinkClick r:id="rId16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992813" y="5772150"/>
            <a:ext cx="16668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615950"/>
            <a:ext cx="30305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120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393825"/>
            <a:ext cx="927100" cy="695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0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63" y="2314575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84300" y="1431925"/>
            <a:ext cx="28622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Dddeco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 Umbrella Project (Japan) </a:t>
            </a:r>
          </a:p>
        </p:txBody>
      </p:sp>
      <p:pic>
        <p:nvPicPr>
          <p:cNvPr id="51207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1712913"/>
            <a:ext cx="56197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346200" y="2736850"/>
            <a:ext cx="330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Electronic Text Center, University of Virginia Library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346200" y="2170113"/>
            <a:ext cx="310991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W.W. </a:t>
            </a:r>
            <a:r>
              <a:rPr lang="en-US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Denslow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Wizard of Oz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(1900) (in public domain)</a:t>
            </a:r>
          </a:p>
        </p:txBody>
      </p:sp>
      <p:pic>
        <p:nvPicPr>
          <p:cNvPr id="51210" name="Picture 14" descr="4679051417_a2177676c5.jpg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563" y="3352800"/>
            <a:ext cx="1036637" cy="6905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11" name="Picture 2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9563" y="4225925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387475" y="3313113"/>
            <a:ext cx="30686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Uniondocs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6/6 Florida Experimental Film/Video Festival: Spacey Space</a:t>
            </a:r>
          </a:p>
        </p:txBody>
      </p:sp>
      <p:pic>
        <p:nvPicPr>
          <p:cNvPr id="51213" name="Picture 6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76388" y="3813175"/>
            <a:ext cx="16859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422400" y="4157663"/>
            <a:ext cx="2824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Bizmac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FBI Anti-Piracy Warning!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15" name="Picture 7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4488" y="4478338"/>
            <a:ext cx="13620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9788" y="674688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703888" y="679450"/>
            <a:ext cx="26320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Juska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Wendland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365, day 40 – 22.11.2006</a:t>
            </a:r>
          </a:p>
        </p:txBody>
      </p:sp>
      <p:pic>
        <p:nvPicPr>
          <p:cNvPr id="51218" name="Picture 8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32475" y="1204913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9" name="Picture 2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25975" y="1560513"/>
            <a:ext cx="1006475" cy="7540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686425" y="1524000"/>
            <a:ext cx="30353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uwa_studentservices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Mid-year enrolments 2009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1" name="Picture 9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38825" y="2068513"/>
            <a:ext cx="1695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2" name="Picture 2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48200" y="2468563"/>
            <a:ext cx="644525" cy="6445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23" name="Picture 3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648200" y="3352800"/>
            <a:ext cx="755650" cy="5032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5403850" y="2468563"/>
            <a:ext cx="2625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Lynda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Giddens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 Timer </a:t>
            </a:r>
          </a:p>
        </p:txBody>
      </p:sp>
      <p:pic>
        <p:nvPicPr>
          <p:cNvPr id="51225" name="Picture 10">
            <a:hlinkClick r:id="rId19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654675" y="2776538"/>
            <a:ext cx="1600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6" name="Picture 1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648200" y="4043363"/>
            <a:ext cx="755650" cy="503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457825" y="3352800"/>
            <a:ext cx="3032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Witt,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safe</a:t>
            </a:r>
          </a:p>
        </p:txBody>
      </p:sp>
      <p:pic>
        <p:nvPicPr>
          <p:cNvPr id="51228" name="Picture 11">
            <a:hlinkClick r:id="rId13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661025" y="3659188"/>
            <a:ext cx="1676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494338" y="3967163"/>
            <a:ext cx="23733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Okko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Pyykkö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174</a:t>
            </a:r>
          </a:p>
        </p:txBody>
      </p:sp>
      <p:pic>
        <p:nvPicPr>
          <p:cNvPr id="51230" name="Picture 12">
            <a:hlinkClick r:id="rId13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661025" y="4294188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1" name="Picture 2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25975" y="4773613"/>
            <a:ext cx="777875" cy="5826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5494338" y="4773613"/>
            <a:ext cx="29956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blockbuster video</a:t>
            </a:r>
          </a:p>
        </p:txBody>
      </p:sp>
      <p:pic>
        <p:nvPicPr>
          <p:cNvPr id="51233" name="Picture 13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661025" y="5118100"/>
            <a:ext cx="15430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4" name="Picture 12">
            <a:hlinkClick r:id="rId38"/>
          </p:cNvPr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625975" y="5468938"/>
            <a:ext cx="823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5532438" y="5502275"/>
            <a:ext cx="30257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Zimperfish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cassette</a:t>
            </a:r>
          </a:p>
        </p:txBody>
      </p:sp>
      <p:pic>
        <p:nvPicPr>
          <p:cNvPr id="51236" name="Picture 14">
            <a:hlinkClick r:id="rId15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654675" y="5848350"/>
            <a:ext cx="13430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7" name="Picture 13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47663" y="5089525"/>
            <a:ext cx="801687" cy="1201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38" name="Picture 37">
            <a:hlinkClick r:id="rId23"/>
          </p:cNvPr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274763" y="5667375"/>
            <a:ext cx="17335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9" name="TextBox 38"/>
          <p:cNvSpPr txBox="1">
            <a:spLocks noChangeArrowheads="1"/>
          </p:cNvSpPr>
          <p:nvPr/>
        </p:nvSpPr>
        <p:spPr bwMode="auto">
          <a:xfrm>
            <a:off x="1149350" y="5118100"/>
            <a:ext cx="3097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Howie Muzika,  San Diego Comic- Con 2009  MASQUERADE</a:t>
            </a:r>
          </a:p>
        </p:txBody>
      </p:sp>
      <p:pic>
        <p:nvPicPr>
          <p:cNvPr id="40" name="Picture 2">
            <a:hlinkClick r:id="rId44"/>
          </p:cNvPr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>
          <a:xfrm>
            <a:off x="3262313" y="5848351"/>
            <a:ext cx="1007533" cy="755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Picture 4">
            <a:hlinkClick r:id="rId46"/>
          </p:cNvPr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435475" y="6248400"/>
            <a:ext cx="36695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Placeholder 5"/>
          <p:cNvSpPr txBox="1">
            <a:spLocks/>
          </p:cNvSpPr>
          <p:nvPr/>
        </p:nvSpPr>
        <p:spPr>
          <a:xfrm>
            <a:off x="4927071" y="6223001"/>
            <a:ext cx="3759729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46"/>
              </a:rPr>
              <a:t>Creative Commons License 3.0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" name="Picture 1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1422400" y="6111282"/>
            <a:ext cx="849515" cy="49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8" name="Picture 2">
            <a:hlinkClick r:id="rId50"/>
          </p:cNvPr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flipV="1">
            <a:off x="2436480" y="6418262"/>
            <a:ext cx="680115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2306105" y="6201385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Video Tape</a:t>
            </a:r>
            <a:endParaRPr lang="en-US" sz="1100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587375"/>
            <a:ext cx="30305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2228" name="Picture 1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235075"/>
            <a:ext cx="7302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1713" y="1239838"/>
            <a:ext cx="330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Davies,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CDs DVDs on White Background</a:t>
            </a:r>
          </a:p>
        </p:txBody>
      </p:sp>
      <p:pic>
        <p:nvPicPr>
          <p:cNvPr id="5223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1782763"/>
            <a:ext cx="1514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663" y="2238375"/>
            <a:ext cx="515937" cy="76835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01713" y="2214563"/>
            <a:ext cx="31099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Rhodes,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Fox News “reporter”  –  San Francisco Olympic Torch</a:t>
            </a:r>
          </a:p>
        </p:txBody>
      </p:sp>
      <p:pic>
        <p:nvPicPr>
          <p:cNvPr id="52233" name="Picture 7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2738438"/>
            <a:ext cx="16859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5438" y="3275013"/>
            <a:ext cx="1074737" cy="7127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7175" y="3275013"/>
            <a:ext cx="20843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 Images,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Library</a:t>
            </a:r>
          </a:p>
        </p:txBody>
      </p:sp>
      <p:pic>
        <p:nvPicPr>
          <p:cNvPr id="52236" name="Picture 8">
            <a:hlinkClick r:id="rId8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30375" y="3582988"/>
            <a:ext cx="1704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3838" y="405568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54611" y="604054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A-birdie, </a:t>
            </a:r>
            <a:r>
              <a:rPr lang="en-US" i="1" dirty="0" smtClean="0"/>
              <a:t>Confused</a:t>
            </a:r>
            <a:endParaRPr lang="en-US" i="1" dirty="0"/>
          </a:p>
        </p:txBody>
      </p:sp>
      <p:pic>
        <p:nvPicPr>
          <p:cNvPr id="25" name="Picture 8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3863" y="5686016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587375"/>
            <a:ext cx="30305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223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17" y="3386138"/>
            <a:ext cx="7905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87151" y="3386138"/>
            <a:ext cx="25828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Rampersad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of Justice</a:t>
            </a:r>
          </a:p>
        </p:txBody>
      </p:sp>
      <p:pic>
        <p:nvPicPr>
          <p:cNvPr id="52239" name="Picture 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2400" y="3987800"/>
            <a:ext cx="164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0" name="Picture 15" descr="notextbooks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675" y="4581116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99381" y="4581116"/>
            <a:ext cx="3341688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upon book image for Patricia L. Bella, Paul Schiff Berman, &amp; David G. Post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Cyberlaw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Problems of Policy and Jurisprudence in the Information Age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(2006)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3900" y="1171575"/>
            <a:ext cx="4152900" cy="26003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Effects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Bikebell2.wav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</a:t>
            </a:r>
            <a:r>
              <a:rPr lang="en-US" sz="1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RoofDog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buzzer1.wav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www.wyomingwebdesign.com (free sounds)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MouthPop.wav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</a:t>
            </a:r>
            <a:r>
              <a:rPr lang="en-US" sz="1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HerbertBoland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bank_stamp_2.wav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Robinhood76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typewriter.wav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Horn </a:t>
            </a:r>
          </a:p>
        </p:txBody>
      </p:sp>
      <p:pic>
        <p:nvPicPr>
          <p:cNvPr id="52243" name="Picture 10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5738" y="1316038"/>
            <a:ext cx="4524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4" name="Picture 11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94650" y="2551113"/>
            <a:ext cx="52863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5" name="Picture 1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43875" y="3006725"/>
            <a:ext cx="53816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6" name="Picture 13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15150" y="3313113"/>
            <a:ext cx="58737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32895" y="39878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932895" y="580984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A-birdie, </a:t>
            </a:r>
            <a:r>
              <a:rPr lang="en-US" i="1" dirty="0" smtClean="0"/>
              <a:t>Confused</a:t>
            </a:r>
            <a:endParaRPr lang="en-US" i="1" dirty="0"/>
          </a:p>
        </p:txBody>
      </p:sp>
      <p:pic>
        <p:nvPicPr>
          <p:cNvPr id="25" name="Picture 8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25705" y="5579680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17237" y="3987800"/>
            <a:ext cx="926638" cy="9212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217237" y="5080000"/>
            <a:ext cx="17668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Penny </a:t>
            </a:r>
            <a:r>
              <a:rPr lang="en-US" dirty="0" err="1" smtClean="0"/>
              <a:t>Gentieu</a:t>
            </a:r>
            <a:r>
              <a:rPr lang="en-US" dirty="0" smtClean="0"/>
              <a:t>,</a:t>
            </a:r>
          </a:p>
          <a:p>
            <a:r>
              <a:rPr lang="en-US" dirty="0" smtClean="0"/>
              <a:t>Claimed as fair use.</a:t>
            </a:r>
          </a:p>
          <a:p>
            <a:r>
              <a:rPr lang="en-US" dirty="0" smtClean="0"/>
              <a:t>used for purposes</a:t>
            </a:r>
          </a:p>
          <a:p>
            <a:r>
              <a:rPr lang="en-US" dirty="0" smtClean="0"/>
              <a:t>of comment and </a:t>
            </a:r>
          </a:p>
          <a:p>
            <a:r>
              <a:rPr lang="en-US" dirty="0" smtClean="0"/>
              <a:t>criticism</a:t>
            </a:r>
          </a:p>
        </p:txBody>
      </p:sp>
      <p:pic>
        <p:nvPicPr>
          <p:cNvPr id="271362" name="Picture 2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83651" y="639461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9760" y="6081471"/>
            <a:ext cx="754063" cy="62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767491" y="597911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Tv</a:t>
            </a:r>
            <a:r>
              <a:rPr lang="en-US" sz="1200" dirty="0" smtClean="0"/>
              <a:t> Studio Camera</a:t>
            </a:r>
            <a:endParaRPr lang="en-US" sz="1200" dirty="0"/>
          </a:p>
        </p:txBody>
      </p:sp>
      <p:pic>
        <p:nvPicPr>
          <p:cNvPr id="506882" name="Picture 2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66216" y="1316038"/>
            <a:ext cx="2112367" cy="1403215"/>
          </a:xfrm>
          <a:prstGeom prst="rect">
            <a:avLst/>
          </a:prstGeom>
          <a:noFill/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366217" y="2789238"/>
            <a:ext cx="1517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Gregg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6883" name="Picture 3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883651" y="2801740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598738"/>
            <a:ext cx="1254125" cy="1252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1963" y="279400"/>
            <a:ext cx="82962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Screenshots and Images Produced by this Author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63" y="901700"/>
            <a:ext cx="30305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4363" y="2690813"/>
            <a:ext cx="291782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 originally taken from web site of  backupanydvd.com, which has since changed.</a:t>
            </a:r>
          </a:p>
        </p:txBody>
      </p:sp>
      <p:pic>
        <p:nvPicPr>
          <p:cNvPr id="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75" y="4159250"/>
            <a:ext cx="1371600" cy="908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6450" y="4149725"/>
            <a:ext cx="2303463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 from web.archive.org (Nov. 5, 2000).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88" y="1419225"/>
            <a:ext cx="1325562" cy="973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450" y="1585913"/>
            <a:ext cx="2303463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 of iTunes license from PDF document (Aug. 11, 2010).</a:t>
            </a:r>
          </a:p>
        </p:txBody>
      </p:sp>
      <p:pic>
        <p:nvPicPr>
          <p:cNvPr id="53258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400" y="5310188"/>
            <a:ext cx="1670050" cy="769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3259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6638" y="5310188"/>
            <a:ext cx="1244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03650" y="5278438"/>
            <a:ext cx="23050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shots from University of Missouri System Collected Rules and Regulations</a:t>
            </a:r>
          </a:p>
        </p:txBody>
      </p:sp>
      <p:pic>
        <p:nvPicPr>
          <p:cNvPr id="53261" name="Picture 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64088" y="1419225"/>
            <a:ext cx="1344612" cy="1058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338888" y="1470025"/>
            <a:ext cx="21510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 from www.2600.com via web.archive.org (Feb. 29, 2000)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End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762000" y="1752600"/>
            <a:ext cx="7467600" cy="2954655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274320" tIns="182880" rIns="274320" bIns="18288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FOLLOWING PRESENTATION IS FOR DISCUSIONAL PURPOSES ONLY AND SHOULD NOT BE CONSTRUED AS OR REPLACE THE NEED FOR OBTAINING LEGAL ADVICE.  YOU SHOULD CONSULT AN ATTORNEY.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Description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49375-A8D6-4C64-8D3D-3D5B57227A4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1828800"/>
            <a:ext cx="8001000" cy="4154984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274320" rIns="182880" bIns="182880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session will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initiate participants into the complex problems copyright and licensing issues facing university faculty and librarians,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attendees in techniques for resolving those problems, and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 a program that the librarians at the University of Missouri-Kansas City have developed to support IS and faculty who have copyright issues in the classroom.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Framework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081053"/>
              </p:ext>
            </p:extLst>
          </p:nvPr>
        </p:nvGraphicFramePr>
        <p:xfrm>
          <a:off x="8001000" y="569489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42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694895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Stop - Licensing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300905"/>
              </p:ext>
            </p:extLst>
          </p:nvPr>
        </p:nvGraphicFramePr>
        <p:xfrm>
          <a:off x="8001000" y="592532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35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925325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III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Copyright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037202"/>
              </p:ext>
            </p:extLst>
          </p:nvPr>
        </p:nvGraphicFramePr>
        <p:xfrm>
          <a:off x="8001000" y="584835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51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848350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IV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323460"/>
              </p:ext>
            </p:extLst>
          </p:nvPr>
        </p:nvGraphicFramePr>
        <p:xfrm>
          <a:off x="8001000" y="577170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54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771705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V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Orphan Works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01858"/>
              </p:ext>
            </p:extLst>
          </p:nvPr>
        </p:nvGraphicFramePr>
        <p:xfrm>
          <a:off x="8001000" y="588692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75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886920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413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Copyright &amp; Distance Education Resources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303338"/>
            <a:ext cx="8609012" cy="4699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AALL Licensing Principles for Electronic Resources 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hlinkClick r:id="rId3"/>
              </a:rPr>
              <a:t>http://www.aallnet.org/committee/reports/LicensingPrinciplesElecResources.pdf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Stephen A.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Armatas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 and Copyright:  A Guide to Legal Issues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(ABA 2008)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Beau,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UMKC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LibGuides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Copyright , </a:t>
            </a:r>
            <a:r>
              <a:rPr lang="en-US" sz="2000" dirty="0" smtClean="0">
                <a:hlinkClick r:id="rId4"/>
              </a:rPr>
              <a:t>http://libguides.library.umkc.edu/copyright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 Clearance Center, </a:t>
            </a:r>
            <a:r>
              <a:rPr lang="en-US" sz="2000" dirty="0" smtClean="0">
                <a:hlinkClick r:id="rId5"/>
              </a:rPr>
              <a:t>http://www.copyright.com/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Commons Search, </a:t>
            </a:r>
            <a:r>
              <a:rPr lang="en-US" sz="2000" dirty="0" smtClean="0">
                <a:hlinkClick r:id="rId6"/>
              </a:rPr>
              <a:t>http://search.creativecommons.org/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for Classroom Copying of Books and Periodicals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7"/>
              </a:rPr>
              <a:t>http://www.utsystem.edu/ogc/intellectualproperty/clasguid.htm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for Educational Uses of Music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8"/>
              </a:rPr>
              <a:t>http://www.utsystem.edu/ogc/intellectualproperty/musguid.htm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">
  <a:themeElements>
    <a:clrScheme name="Copyright &amp; Licensing">
      <a:dk1>
        <a:srgbClr val="336699"/>
      </a:dk1>
      <a:lt1>
        <a:srgbClr val="FFFFFF"/>
      </a:lt1>
      <a:dk2>
        <a:srgbClr val="AFCAFF"/>
      </a:dk2>
      <a:lt2>
        <a:srgbClr val="AFCAFF"/>
      </a:lt2>
      <a:accent1>
        <a:srgbClr val="151515"/>
      </a:accent1>
      <a:accent2>
        <a:srgbClr val="FF0000"/>
      </a:accent2>
      <a:accent3>
        <a:srgbClr val="E9CD23"/>
      </a:accent3>
      <a:accent4>
        <a:srgbClr val="7075A6"/>
      </a:accent4>
      <a:accent5>
        <a:srgbClr val="AAADCA"/>
      </a:accent5>
      <a:accent6>
        <a:srgbClr val="009644"/>
      </a:accent6>
      <a:hlink>
        <a:srgbClr val="264C72"/>
      </a:hlink>
      <a:folHlink>
        <a:srgbClr val="264C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</a:schemeClr>
        </a:solidFill>
      </a:spPr>
      <a:bodyPr wrap="square" lIns="182880" tIns="91440" rIns="182880" bIns="91440">
        <a:spAutoFit/>
      </a:bodyPr>
      <a:lstStyle>
        <a:defPPr marL="228600" indent="-228600">
          <a:buFont typeface="Arial" pitchFamily="34" charset="0"/>
          <a:buChar char="•"/>
          <a:defRPr sz="2400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MAALL2011-Copyright- 11.10.26.2</Template>
  <TotalTime>16722</TotalTime>
  <Words>814</Words>
  <Application>Microsoft Office PowerPoint</Application>
  <PresentationFormat>On-screen Show (4:3)</PresentationFormat>
  <Paragraphs>125</Paragraphs>
  <Slides>16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CU</vt:lpstr>
      <vt:lpstr>Presentation</vt:lpstr>
      <vt:lpstr>Microsoft PowerPoint Presentation</vt:lpstr>
      <vt:lpstr>Librarians as University Copyright &amp; Licensing Problem Solvers</vt:lpstr>
      <vt:lpstr>PowerPoint Presentation</vt:lpstr>
      <vt:lpstr>Workshop Description</vt:lpstr>
      <vt:lpstr>Part I</vt:lpstr>
      <vt:lpstr>Part II</vt:lpstr>
      <vt:lpstr>Part III</vt:lpstr>
      <vt:lpstr>Part IV</vt:lpstr>
      <vt:lpstr>Part V</vt:lpstr>
      <vt:lpstr>Copyright &amp; Distance Education Resources</vt:lpstr>
      <vt:lpstr>Additional Copyright &amp; Distance Education Resources</vt:lpstr>
      <vt:lpstr>Attributions &amp; Licensing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>UMKC Information Serivces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Fileswapping</dc:title>
  <dc:creator>Paul Callister</dc:creator>
  <cp:lastModifiedBy>Paul D. Callister</cp:lastModifiedBy>
  <cp:revision>1009</cp:revision>
  <cp:lastPrinted>2012-06-01T20:33:40Z</cp:lastPrinted>
  <dcterms:created xsi:type="dcterms:W3CDTF">2006-04-12T15:42:19Z</dcterms:created>
  <dcterms:modified xsi:type="dcterms:W3CDTF">2012-11-09T23:50:34Z</dcterms:modified>
</cp:coreProperties>
</file>