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8" r:id="rId2"/>
    <p:sldId id="280" r:id="rId3"/>
    <p:sldId id="279" r:id="rId4"/>
    <p:sldId id="282" r:id="rId5"/>
    <p:sldId id="259" r:id="rId6"/>
    <p:sldId id="264" r:id="rId7"/>
    <p:sldId id="265" r:id="rId8"/>
    <p:sldId id="257" r:id="rId9"/>
    <p:sldId id="260" r:id="rId10"/>
    <p:sldId id="262" r:id="rId11"/>
    <p:sldId id="266" r:id="rId12"/>
    <p:sldId id="273" r:id="rId13"/>
    <p:sldId id="275" r:id="rId14"/>
    <p:sldId id="276" r:id="rId15"/>
    <p:sldId id="277" r:id="rId16"/>
    <p:sldId id="278" r:id="rId17"/>
    <p:sldId id="263" r:id="rId18"/>
    <p:sldId id="271" r:id="rId19"/>
    <p:sldId id="270" r:id="rId20"/>
    <p:sldId id="269" r:id="rId21"/>
    <p:sldId id="272" r:id="rId22"/>
    <p:sldId id="286" r:id="rId23"/>
    <p:sldId id="268" r:id="rId24"/>
    <p:sldId id="283"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4685" autoAdjust="0"/>
  </p:normalViewPr>
  <p:slideViewPr>
    <p:cSldViewPr>
      <p:cViewPr varScale="1">
        <p:scale>
          <a:sx n="76" d="100"/>
          <a:sy n="76" d="100"/>
        </p:scale>
        <p:origin x="-10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4" d="100"/>
          <a:sy n="44" d="100"/>
        </p:scale>
        <p:origin x="-2117"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AC56D-36E1-4D4D-AB19-2951F12309A8}" type="datetimeFigureOut">
              <a:rPr lang="en-US" smtClean="0"/>
              <a:pPr/>
              <a:t>9/19/2012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D5215-DFBC-467F-ADD6-31E317573F34}" type="slidenum">
              <a:rPr lang="en-US" smtClean="0"/>
              <a:pPr/>
              <a:t>‹#›</a:t>
            </a:fld>
            <a:endParaRPr lang="en-US"/>
          </a:p>
        </p:txBody>
      </p:sp>
    </p:spTree>
    <p:extLst>
      <p:ext uri="{BB962C8B-B14F-4D97-AF65-F5344CB8AC3E}">
        <p14:creationId xmlns:p14="http://schemas.microsoft.com/office/powerpoint/2010/main" val="203181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B5D91E3-0CBB-476A-9851-3E21315D0D47}" type="slidenum">
              <a:rPr lang="en-US" smtClean="0"/>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“rehearsal strategies,” (2) “elaboration strategies,” (3) “organizational strategies,” (4) “comprehensive monitoring strategies . . . sometimes referred to as metacognition,” and (5) “affective strategies.” </a:t>
            </a:r>
            <a:endParaRPr lang="en-US" dirty="0"/>
          </a:p>
        </p:txBody>
      </p:sp>
      <p:sp>
        <p:nvSpPr>
          <p:cNvPr id="4" name="Slide Number Placeholder 3"/>
          <p:cNvSpPr>
            <a:spLocks noGrp="1"/>
          </p:cNvSpPr>
          <p:nvPr>
            <p:ph type="sldNum" sz="quarter" idx="10"/>
          </p:nvPr>
        </p:nvSpPr>
        <p:spPr/>
        <p:txBody>
          <a:bodyPr/>
          <a:lstStyle/>
          <a:p>
            <a:fld id="{D29D5215-DFBC-467F-ADD6-31E317573F34}" type="slidenum">
              <a:rPr lang="en-US" smtClean="0"/>
              <a:pPr/>
              <a:t>3</a:t>
            </a:fld>
            <a:endParaRPr lang="en-US"/>
          </a:p>
        </p:txBody>
      </p:sp>
    </p:spTree>
    <p:extLst>
      <p:ext uri="{BB962C8B-B14F-4D97-AF65-F5344CB8AC3E}">
        <p14:creationId xmlns:p14="http://schemas.microsoft.com/office/powerpoint/2010/main" val="371583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841DC1-4A3C-4B64-96A4-089F2F2A4F58}" type="slidenum">
              <a:rPr lang="en-US"/>
              <a:pPr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49098D8-FF16-4FF9-994E-95FDE82BACDE}" type="datetimeFigureOut">
              <a:rPr lang="en-US" smtClean="0"/>
              <a:pPr/>
              <a:t>9/19/2012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C6D60C6-6E65-4AB4-815A-59A0854C9648}" type="slidenum">
              <a:rPr lang="en-US" smtClean="0"/>
              <a:pPr/>
              <a:t>‹#›</a:t>
            </a:fld>
            <a:endParaRPr lang="en-US"/>
          </a:p>
        </p:txBody>
      </p:sp>
    </p:spTree>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rgbClr val="0099CC"/>
            </a:gs>
          </a:gsLst>
          <a:lin ang="5400000" scaled="0"/>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a:lvl1pPr>
          </a:lstStyle>
          <a:p>
            <a:fld id="{149098D8-FF16-4FF9-994E-95FDE82BACDE}" type="datetimeFigureOut">
              <a:rPr lang="en-US" smtClean="0"/>
              <a:pPr/>
              <a:t>9/19/2012</a:t>
            </a:fld>
            <a:endParaRPr lang="en-US"/>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a:lvl1pPr>
          </a:lstStyle>
          <a:p>
            <a:endParaRPr lang="en-US"/>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a:lvl1pPr>
          </a:lstStyle>
          <a:p>
            <a:fld id="{FC6D60C6-6E65-4AB4-815A-59A0854C9648}"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lu"/>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llisterp@umkc.edu"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creativecommons.org/licenses/by-nd/2.5" TargetMode="External"/><Relationship Id="rId4" Type="http://schemas.openxmlformats.org/officeDocument/2006/relationships/hyperlink" Target="mailto:robakm@umkc.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ala.org/acrl/standards/informationliteracycompetency"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utexas.edu/law/faculty/pubs/bb26663_pub.pdf"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1.law.umkc.edu/faculty/callister/bootcamp/Survival/tab6.htm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3600" dirty="0" smtClean="0">
                <a:solidFill>
                  <a:schemeClr val="tx1"/>
                </a:solidFill>
                <a:effectLst>
                  <a:outerShdw blurRad="38100" dist="38100" dir="2700000" algn="tl">
                    <a:srgbClr val="000000"/>
                  </a:outerShdw>
                </a:effectLst>
              </a:rPr>
              <a:t>Metacognition: The </a:t>
            </a:r>
            <a:r>
              <a:rPr lang="en-US" sz="3600" dirty="0" smtClean="0">
                <a:solidFill>
                  <a:schemeClr val="tx1"/>
                </a:solidFill>
                <a:effectLst>
                  <a:outerShdw blurRad="38100" dist="38100" dir="2700000" algn="tl">
                    <a:srgbClr val="000000"/>
                  </a:outerShdw>
                </a:effectLst>
              </a:rPr>
              <a:t>Transformation from Novice to Expert</a:t>
            </a:r>
            <a:br>
              <a:rPr lang="en-US" sz="3600" dirty="0" smtClean="0">
                <a:solidFill>
                  <a:schemeClr val="tx1"/>
                </a:solidFill>
                <a:effectLst>
                  <a:outerShdw blurRad="38100" dist="38100" dir="2700000" algn="tl">
                    <a:srgbClr val="000000"/>
                  </a:outerShdw>
                </a:effectLst>
              </a:rPr>
            </a:br>
            <a:endParaRPr lang="en-US" sz="3600" dirty="0">
              <a:solidFill>
                <a:schemeClr val="tx1"/>
              </a:solidFill>
              <a:effectLst>
                <a:outerShdw blurRad="38100" dist="38100" dir="2700000" algn="tl">
                  <a:srgbClr val="000000"/>
                </a:outerShdw>
              </a:effectLst>
            </a:endParaRPr>
          </a:p>
        </p:txBody>
      </p:sp>
      <p:sp>
        <p:nvSpPr>
          <p:cNvPr id="2051" name="Rectangle 3"/>
          <p:cNvSpPr>
            <a:spLocks noGrp="1" noChangeArrowheads="1"/>
          </p:cNvSpPr>
          <p:nvPr>
            <p:ph type="subTitle" idx="1"/>
          </p:nvPr>
        </p:nvSpPr>
        <p:spPr>
          <a:xfrm>
            <a:off x="0" y="3276600"/>
            <a:ext cx="9144000" cy="1752600"/>
          </a:xfrm>
        </p:spPr>
        <p:txBody>
          <a:bodyPr/>
          <a:lstStyle/>
          <a:p>
            <a:pPr eaLnBrk="1" hangingPunct="1">
              <a:lnSpc>
                <a:spcPct val="80000"/>
              </a:lnSpc>
              <a:defRPr/>
            </a:pPr>
            <a:r>
              <a:rPr lang="en-US" sz="2000" dirty="0">
                <a:effectLst>
                  <a:outerShdw blurRad="38100" dist="38100" dir="2700000" algn="tl">
                    <a:srgbClr val="000000"/>
                  </a:outerShdw>
                </a:effectLst>
              </a:rPr>
              <a:t>Paul D. Callister, JD, MSLIS</a:t>
            </a:r>
          </a:p>
          <a:p>
            <a:pPr eaLnBrk="1" hangingPunct="1">
              <a:lnSpc>
                <a:spcPct val="80000"/>
              </a:lnSpc>
              <a:defRPr/>
            </a:pPr>
            <a:r>
              <a:rPr lang="en-US" sz="1800" dirty="0" smtClean="0">
                <a:effectLst>
                  <a:outerShdw blurRad="38100" dist="38100" dir="2700000" algn="tl">
                    <a:srgbClr val="000000"/>
                  </a:outerShdw>
                </a:effectLst>
              </a:rPr>
              <a:t>Library Director &amp; </a:t>
            </a:r>
            <a:endParaRPr lang="en-US" sz="1800" dirty="0">
              <a:effectLst>
                <a:outerShdw blurRad="38100" dist="38100" dir="2700000" algn="tl">
                  <a:srgbClr val="000000"/>
                </a:outerShdw>
              </a:effectLst>
            </a:endParaRPr>
          </a:p>
          <a:p>
            <a:pPr eaLnBrk="1" hangingPunct="1">
              <a:lnSpc>
                <a:spcPct val="80000"/>
              </a:lnSpc>
              <a:defRPr/>
            </a:pPr>
            <a:r>
              <a:rPr lang="en-US" sz="1800" dirty="0" smtClean="0">
                <a:effectLst>
                  <a:outerShdw blurRad="38100" dist="38100" dir="2700000" algn="tl">
                    <a:srgbClr val="000000"/>
                  </a:outerShdw>
                </a:effectLst>
              </a:rPr>
              <a:t>Professor </a:t>
            </a:r>
            <a:r>
              <a:rPr lang="en-US" sz="1800" dirty="0">
                <a:effectLst>
                  <a:outerShdw blurRad="38100" dist="38100" dir="2700000" algn="tl">
                    <a:srgbClr val="000000"/>
                  </a:outerShdw>
                </a:effectLst>
              </a:rPr>
              <a:t>of </a:t>
            </a:r>
            <a:r>
              <a:rPr lang="en-US" sz="1800" dirty="0" smtClean="0">
                <a:effectLst>
                  <a:outerShdw blurRad="38100" dist="38100" dir="2700000" algn="tl">
                    <a:srgbClr val="000000"/>
                  </a:outerShdw>
                </a:effectLst>
              </a:rPr>
              <a:t>Law</a:t>
            </a:r>
          </a:p>
          <a:p>
            <a:pPr eaLnBrk="1" hangingPunct="1">
              <a:lnSpc>
                <a:spcPct val="80000"/>
              </a:lnSpc>
              <a:defRPr/>
            </a:pPr>
            <a:endParaRPr lang="en-US" sz="2000" dirty="0">
              <a:effectLst>
                <a:outerShdw blurRad="38100" dist="38100" dir="2700000" algn="tl">
                  <a:srgbClr val="000000"/>
                </a:outerShdw>
              </a:effectLst>
            </a:endParaRPr>
          </a:p>
          <a:p>
            <a:pPr eaLnBrk="1" hangingPunct="1">
              <a:lnSpc>
                <a:spcPct val="80000"/>
              </a:lnSpc>
              <a:defRPr/>
            </a:pPr>
            <a:r>
              <a:rPr lang="en-US" sz="1800" dirty="0">
                <a:effectLst>
                  <a:outerShdw blurRad="38100" dist="38100" dir="2700000" algn="tl">
                    <a:srgbClr val="000000"/>
                  </a:outerShdw>
                </a:effectLst>
              </a:rPr>
              <a:t>Email </a:t>
            </a:r>
            <a:r>
              <a:rPr lang="en-US" sz="1800" dirty="0" smtClean="0">
                <a:hlinkClick r:id="rId3"/>
              </a:rPr>
              <a:t>callisterp@umkc.edu</a:t>
            </a:r>
            <a:endParaRPr lang="en-US" sz="1800" dirty="0" smtClean="0"/>
          </a:p>
          <a:p>
            <a:pPr eaLnBrk="1" hangingPunct="1">
              <a:lnSpc>
                <a:spcPct val="80000"/>
              </a:lnSpc>
              <a:defRPr/>
            </a:pPr>
            <a:endParaRPr lang="en-US" sz="2000" dirty="0">
              <a:effectLst>
                <a:outerShdw blurRad="38100" dist="38100" dir="2700000" algn="tl">
                  <a:srgbClr val="000000"/>
                </a:outerShdw>
              </a:effectLst>
            </a:endParaRPr>
          </a:p>
          <a:p>
            <a:pPr>
              <a:lnSpc>
                <a:spcPct val="80000"/>
              </a:lnSpc>
              <a:defRPr/>
            </a:pPr>
            <a:r>
              <a:rPr lang="en-US" sz="2000" dirty="0" smtClean="0">
                <a:effectLst>
                  <a:outerShdw blurRad="38100" dist="38100" dir="2700000" algn="tl">
                    <a:srgbClr val="000000"/>
                  </a:outerShdw>
                </a:effectLst>
              </a:rPr>
              <a:t>Michael </a:t>
            </a:r>
            <a:r>
              <a:rPr lang="en-US" sz="2000" dirty="0" smtClean="0">
                <a:effectLst>
                  <a:outerShdw blurRad="38100" dist="38100" dir="2700000" algn="tl">
                    <a:srgbClr val="000000"/>
                  </a:outerShdw>
                </a:effectLst>
              </a:rPr>
              <a:t>Robak</a:t>
            </a:r>
            <a:r>
              <a:rPr lang="en-US" sz="1800" dirty="0" smtClean="0">
                <a:effectLst>
                  <a:outerShdw blurRad="38100" dist="38100" dir="2700000" algn="tl">
                    <a:srgbClr val="000000"/>
                  </a:outerShdw>
                </a:effectLst>
              </a:rPr>
              <a:t>, </a:t>
            </a:r>
            <a:r>
              <a:rPr lang="en-US" sz="1800" dirty="0">
                <a:effectLst>
                  <a:outerShdw blurRad="38100" dist="38100" dir="2700000" algn="tl">
                    <a:srgbClr val="000000"/>
                  </a:outerShdw>
                </a:effectLst>
              </a:rPr>
              <a:t>JD, MSLIS</a:t>
            </a:r>
          </a:p>
          <a:p>
            <a:pPr>
              <a:lnSpc>
                <a:spcPct val="80000"/>
              </a:lnSpc>
              <a:defRPr/>
            </a:pPr>
            <a:r>
              <a:rPr lang="en-US" sz="1800" dirty="0" smtClean="0">
                <a:effectLst>
                  <a:outerShdw blurRad="38100" dist="38100" dir="2700000" algn="tl">
                    <a:srgbClr val="000000"/>
                  </a:outerShdw>
                </a:effectLst>
              </a:rPr>
              <a:t>Associate Library Director &amp; </a:t>
            </a:r>
          </a:p>
          <a:p>
            <a:pPr>
              <a:lnSpc>
                <a:spcPct val="80000"/>
              </a:lnSpc>
              <a:defRPr/>
            </a:pPr>
            <a:r>
              <a:rPr lang="en-US" sz="1800" dirty="0" smtClean="0">
                <a:effectLst>
                  <a:outerShdw blurRad="38100" dist="38100" dir="2700000" algn="tl">
                    <a:srgbClr val="000000"/>
                  </a:outerShdw>
                </a:effectLst>
              </a:rPr>
              <a:t>Director of Technologies</a:t>
            </a:r>
          </a:p>
          <a:p>
            <a:pPr>
              <a:lnSpc>
                <a:spcPct val="80000"/>
              </a:lnSpc>
              <a:defRPr/>
            </a:pPr>
            <a:endParaRPr lang="en-US" sz="1800" dirty="0">
              <a:effectLst>
                <a:outerShdw blurRad="38100" dist="38100" dir="2700000" algn="tl">
                  <a:srgbClr val="000000"/>
                </a:outerShdw>
              </a:effectLst>
            </a:endParaRPr>
          </a:p>
          <a:p>
            <a:pPr>
              <a:lnSpc>
                <a:spcPct val="80000"/>
              </a:lnSpc>
              <a:defRPr/>
            </a:pPr>
            <a:r>
              <a:rPr lang="en-US" sz="1800" dirty="0">
                <a:effectLst>
                  <a:outerShdw blurRad="38100" dist="38100" dir="2700000" algn="tl">
                    <a:srgbClr val="000000"/>
                  </a:outerShdw>
                </a:effectLst>
              </a:rPr>
              <a:t>Email </a:t>
            </a:r>
            <a:r>
              <a:rPr lang="en-US" sz="1800" dirty="0" smtClean="0">
                <a:hlinkClick r:id="rId4"/>
              </a:rPr>
              <a:t>robakm@umkc.edu</a:t>
            </a:r>
            <a:r>
              <a:rPr lang="en-US" sz="1800" dirty="0" smtClean="0"/>
              <a:t> </a:t>
            </a:r>
            <a:endParaRPr lang="en-US" sz="1800" dirty="0"/>
          </a:p>
          <a:p>
            <a:pPr eaLnBrk="1" hangingPunct="1">
              <a:lnSpc>
                <a:spcPct val="80000"/>
              </a:lnSpc>
              <a:defRPr/>
            </a:pPr>
            <a:endParaRPr lang="en-US" sz="900" dirty="0">
              <a:effectLst>
                <a:outerShdw blurRad="38100" dist="38100" dir="2700000" algn="tl">
                  <a:srgbClr val="000000"/>
                </a:outerShdw>
              </a:effectLst>
            </a:endParaRPr>
          </a:p>
          <a:p>
            <a:pPr eaLnBrk="1" hangingPunct="1">
              <a:lnSpc>
                <a:spcPct val="80000"/>
              </a:lnSpc>
              <a:defRPr/>
            </a:pPr>
            <a:endParaRPr lang="en-US" sz="1600" dirty="0"/>
          </a:p>
          <a:p>
            <a:pPr eaLnBrk="1" hangingPunct="1">
              <a:lnSpc>
                <a:spcPct val="80000"/>
              </a:lnSpc>
              <a:defRPr/>
            </a:pPr>
            <a:endParaRPr lang="en-US" sz="1600" dirty="0"/>
          </a:p>
          <a:p>
            <a:pPr eaLnBrk="1" hangingPunct="1">
              <a:lnSpc>
                <a:spcPct val="80000"/>
              </a:lnSpc>
              <a:defRPr/>
            </a:pPr>
            <a:endParaRPr lang="en-US" sz="1600" dirty="0"/>
          </a:p>
          <a:p>
            <a:pPr eaLnBrk="1" hangingPunct="1">
              <a:lnSpc>
                <a:spcPct val="80000"/>
              </a:lnSpc>
              <a:defRPr/>
            </a:pPr>
            <a:endParaRPr lang="en-US" sz="2400" dirty="0"/>
          </a:p>
        </p:txBody>
      </p:sp>
      <p:pic>
        <p:nvPicPr>
          <p:cNvPr id="5124" name="Picture 5">
            <a:hlinkClick r:id="rId5"/>
          </p:cNvPr>
          <p:cNvPicPr>
            <a:picLocks noChangeAspect="1" noChangeArrowheads="1"/>
          </p:cNvPicPr>
          <p:nvPr/>
        </p:nvPicPr>
        <p:blipFill>
          <a:blip r:embed="rId6" cstate="print"/>
          <a:srcRect/>
          <a:stretch>
            <a:fillRect/>
          </a:stretch>
        </p:blipFill>
        <p:spPr bwMode="auto">
          <a:xfrm>
            <a:off x="228600" y="6400800"/>
            <a:ext cx="838200" cy="295275"/>
          </a:xfrm>
          <a:prstGeom prst="rect">
            <a:avLst/>
          </a:prstGeom>
          <a:noFill/>
          <a:ln w="9525">
            <a:noFill/>
            <a:miter lim="800000"/>
            <a:headEnd/>
            <a:tailEnd/>
          </a:ln>
        </p:spPr>
      </p:pic>
      <p:sp>
        <p:nvSpPr>
          <p:cNvPr id="5125" name="Rectangle 6"/>
          <p:cNvSpPr>
            <a:spLocks noChangeArrowheads="1"/>
          </p:cNvSpPr>
          <p:nvPr/>
        </p:nvSpPr>
        <p:spPr bwMode="auto">
          <a:xfrm>
            <a:off x="1219200" y="6400800"/>
            <a:ext cx="7391400" cy="461665"/>
          </a:xfrm>
          <a:prstGeom prst="rect">
            <a:avLst/>
          </a:prstGeom>
          <a:noFill/>
          <a:ln w="9525">
            <a:noFill/>
            <a:miter lim="800000"/>
            <a:headEnd/>
            <a:tailEnd/>
          </a:ln>
        </p:spPr>
        <p:txBody>
          <a:bodyPr>
            <a:spAutoFit/>
          </a:bodyPr>
          <a:lstStyle/>
          <a:p>
            <a:pPr>
              <a:defRPr/>
            </a:pPr>
            <a:r>
              <a:rPr lang="en-US" sz="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2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2012, </a:t>
            </a:r>
            <a:r>
              <a:rPr lang="en-US" sz="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Paul D. </a:t>
            </a:r>
            <a:r>
              <a:rPr lang="en-US" sz="12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Callister</a:t>
            </a:r>
            <a:r>
              <a:rPr lang="en-US" sz="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12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200" dirty="0">
                <a:effectLst>
                  <a:outerShdw blurRad="38100" dist="38100" dir="2700000" algn="tl">
                    <a:srgbClr val="000000">
                      <a:alpha val="43137"/>
                    </a:srgbClr>
                  </a:outerShdw>
                </a:effectLst>
                <a:latin typeface="Arial Unicode MS" pitchFamily="34" charset="-128"/>
              </a:rPr>
              <a:t>This work is licensed under a Creative Commons Attribution-</a:t>
            </a:r>
            <a:r>
              <a:rPr lang="en-US" sz="1200" dirty="0" err="1">
                <a:effectLst>
                  <a:outerShdw blurRad="38100" dist="38100" dir="2700000" algn="tl">
                    <a:srgbClr val="000000">
                      <a:alpha val="43137"/>
                    </a:srgbClr>
                  </a:outerShdw>
                </a:effectLst>
                <a:latin typeface="Arial Unicode MS" pitchFamily="34" charset="-128"/>
              </a:rPr>
              <a:t>NoDerivs</a:t>
            </a:r>
            <a:r>
              <a:rPr lang="en-US" sz="1200" dirty="0">
                <a:effectLst>
                  <a:outerShdw blurRad="38100" dist="38100" dir="2700000" algn="tl">
                    <a:srgbClr val="000000">
                      <a:alpha val="43137"/>
                    </a:srgbClr>
                  </a:outerShdw>
                </a:effectLst>
                <a:latin typeface="Arial Unicode MS" pitchFamily="34" charset="-128"/>
              </a:rPr>
              <a:t> 2.5 License.   Attribution and licensing information for images and sound effects follow this presentation.</a:t>
            </a:r>
          </a:p>
        </p:txBody>
      </p:sp>
      <p:pic>
        <p:nvPicPr>
          <p:cNvPr id="5127" name="Picture 7"/>
          <p:cNvPicPr>
            <a:picLocks noChangeAspect="1" noChangeArrowheads="1"/>
          </p:cNvPicPr>
          <p:nvPr/>
        </p:nvPicPr>
        <p:blipFill>
          <a:blip r:embed="rId7" cstate="print"/>
          <a:srcRect/>
          <a:stretch>
            <a:fillRect/>
          </a:stretch>
        </p:blipFill>
        <p:spPr bwMode="auto">
          <a:xfrm>
            <a:off x="0" y="241385"/>
            <a:ext cx="9144000" cy="82867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828800"/>
            <a:ext cx="7696200" cy="923330"/>
          </a:xfrm>
          <a:prstGeom prst="rect">
            <a:avLst/>
          </a:prstGeom>
          <a:solidFill>
            <a:schemeClr val="tx1">
              <a:lumMod val="50000"/>
            </a:schemeClr>
          </a:solidFill>
          <a:scene3d>
            <a:camera prst="orthographicFront"/>
            <a:lightRig rig="threePt" dir="t"/>
          </a:scene3d>
          <a:sp3d>
            <a:bevelT/>
          </a:sp3d>
        </p:spPr>
        <p:txBody>
          <a:bodyPr wrap="square" lIns="182880" tIns="91440" rIns="182880" bIns="91440">
            <a:spAutoFit/>
          </a:bodyPr>
          <a:lstStyle/>
          <a:p>
            <a:pPr fontAlgn="auto">
              <a:spcBef>
                <a:spcPts val="0"/>
              </a:spcBef>
              <a:spcAft>
                <a:spcPts val="0"/>
              </a:spcAft>
              <a:defRPr/>
            </a:pPr>
            <a:r>
              <a:rPr lang="en-US" sz="2400" dirty="0" smtClean="0">
                <a:effectLst>
                  <a:outerShdw blurRad="38100" dist="38100" dir="2700000" algn="tl">
                    <a:srgbClr val="000000">
                      <a:alpha val="43137"/>
                    </a:srgbClr>
                  </a:outerShdw>
                </a:effectLst>
              </a:rPr>
              <a:t>Answer fails to get to the real question:  What is </a:t>
            </a:r>
            <a:r>
              <a:rPr lang="en-US" sz="2400" i="1" dirty="0" smtClean="0">
                <a:effectLst>
                  <a:outerShdw blurRad="38100" dist="38100" dir="2700000" algn="tl">
                    <a:srgbClr val="000000">
                      <a:alpha val="43137"/>
                    </a:srgbClr>
                  </a:outerShdw>
                </a:effectLst>
              </a:rPr>
              <a:t>substantial?</a:t>
            </a:r>
            <a:endParaRPr lang="en-US" sz="2400" dirty="0">
              <a:effectLst>
                <a:outerShdw blurRad="38100" dist="38100" dir="2700000" algn="tl">
                  <a:srgbClr val="000000">
                    <a:alpha val="43137"/>
                  </a:srgbClr>
                </a:outerShdw>
              </a:effectLst>
            </a:endParaRPr>
          </a:p>
        </p:txBody>
      </p:sp>
      <p:sp>
        <p:nvSpPr>
          <p:cNvPr id="7" name="Title 6"/>
          <p:cNvSpPr>
            <a:spLocks noGrp="1"/>
          </p:cNvSpPr>
          <p:nvPr>
            <p:ph type="title"/>
          </p:nvPr>
        </p:nvSpPr>
        <p:spPr/>
        <p:txBody>
          <a:bodyPr/>
          <a:lstStyle/>
          <a:p>
            <a:r>
              <a:rPr lang="en-US" sz="3200" dirty="0" smtClean="0">
                <a:solidFill>
                  <a:schemeClr val="tx1"/>
                </a:solidFill>
                <a:effectLst>
                  <a:outerShdw blurRad="38100" dist="38100" dir="2700000" algn="tl">
                    <a:srgbClr val="000000">
                      <a:alpha val="43137"/>
                    </a:srgbClr>
                  </a:outerShdw>
                </a:effectLst>
              </a:rPr>
              <a:t>Evaluation of Student</a:t>
            </a:r>
            <a:endParaRPr lang="en-US" sz="3600" dirty="0">
              <a:solidFill>
                <a:schemeClr val="tx1"/>
              </a:solidFill>
              <a:effectLst>
                <a:outerShdw blurRad="38100" dist="38100" dir="2700000" algn="tl">
                  <a:srgbClr val="000000">
                    <a:alpha val="43137"/>
                  </a:srgbClr>
                </a:outerShdw>
              </a:effectLst>
            </a:endParaRPr>
          </a:p>
        </p:txBody>
      </p:sp>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3124200" cy="1143000"/>
          </a:xfrm>
        </p:spPr>
        <p:txBody>
          <a:bodyPr/>
          <a:lstStyle/>
          <a:p>
            <a:pPr algn="l"/>
            <a:r>
              <a:rPr lang="en-US" sz="3200" dirty="0" smtClean="0">
                <a:solidFill>
                  <a:schemeClr val="tx1"/>
                </a:solidFill>
                <a:effectLst>
                  <a:outerShdw blurRad="38100" dist="38100" dir="2700000" algn="tl">
                    <a:srgbClr val="000000">
                      <a:alpha val="43137"/>
                    </a:srgbClr>
                  </a:outerShdw>
                </a:effectLst>
              </a:rPr>
              <a:t>Bring in the Expert!</a:t>
            </a:r>
            <a:endParaRPr lang="en-US" sz="3200" dirty="0">
              <a:solidFill>
                <a:schemeClr val="tx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457200"/>
            <a:ext cx="4495800" cy="6030951"/>
          </a:xfrm>
          <a:prstGeom prst="rect">
            <a:avLst/>
          </a:prstGeom>
          <a:ln>
            <a:solidFill>
              <a:schemeClr val="accent1"/>
            </a:solidFill>
          </a:ln>
          <a:effectLst>
            <a:outerShdw blurRad="50800" dist="38100" dir="2700000" algn="tl" rotWithShape="0">
              <a:prstClr val="black">
                <a:alpha val="40000"/>
              </a:prstClr>
            </a:outerShdw>
          </a:effectLst>
        </p:spPr>
      </p:pic>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7077"/>
            <a:ext cx="6553200" cy="636977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99778"/>
      </p:ext>
    </p:extLst>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04698" cy="3657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396166"/>
      </p:ext>
    </p:extLst>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2136"/>
            <a:ext cx="5057775" cy="66496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583789"/>
      </p:ext>
    </p:extLst>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73" y="88730"/>
            <a:ext cx="7200900" cy="6753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953771"/>
      </p:ext>
    </p:extLst>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5013"/>
            <a:ext cx="3784610" cy="6462638"/>
          </a:xfrm>
          <a:prstGeom prst="rect">
            <a:avLst/>
          </a:prstGeom>
          <a:noFill/>
          <a:ln w="9525">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7620000" cy="3810000"/>
          </a:xfrm>
          <a:prstGeom prst="rect">
            <a:avLst/>
          </a:prstGeom>
          <a:noFill/>
          <a:ln w="9525">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7627922"/>
      </p:ext>
    </p:extLst>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133600"/>
            <a:ext cx="7964487" cy="1500187"/>
          </a:xfrm>
        </p:spPr>
        <p:txBody>
          <a:bodyPr/>
          <a:lstStyle/>
          <a:p>
            <a:r>
              <a:rPr lang="en-US" sz="3200" dirty="0" smtClean="0">
                <a:effectLst>
                  <a:outerShdw blurRad="38100" dist="38100" dir="2700000" algn="tl">
                    <a:srgbClr val="000000">
                      <a:alpha val="43137"/>
                    </a:srgbClr>
                  </a:outerShdw>
                </a:effectLst>
              </a:rPr>
              <a:t>And now a moment for metacognition . . . .</a:t>
            </a:r>
            <a:endParaRPr lang="en-US" sz="3200" dirty="0">
              <a:effectLst>
                <a:outerShdw blurRad="38100" dist="38100" dir="2700000" algn="tl">
                  <a:srgbClr val="000000">
                    <a:alpha val="43137"/>
                  </a:srgbClr>
                </a:outerShdw>
              </a:effectLst>
            </a:endParaRPr>
          </a:p>
        </p:txBody>
      </p:sp>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133600"/>
            <a:ext cx="7964487" cy="1500187"/>
          </a:xfrm>
        </p:spPr>
        <p:txBody>
          <a:bodyPr/>
          <a:lstStyle/>
          <a:p>
            <a:pPr algn="ctr"/>
            <a:r>
              <a:rPr lang="en-US" sz="3200" dirty="0" smtClean="0">
                <a:effectLst>
                  <a:outerShdw blurRad="38100" dist="38100" dir="2700000" algn="tl">
                    <a:srgbClr val="000000">
                      <a:alpha val="43137"/>
                    </a:srgbClr>
                  </a:outerShdw>
                </a:effectLst>
              </a:rPr>
              <a:t>Why did the search fail?</a:t>
            </a:r>
            <a:endParaRPr lang="en-US" sz="3200" dirty="0">
              <a:effectLst>
                <a:outerShdw blurRad="38100" dist="38100" dir="2700000" algn="tl">
                  <a:srgbClr val="000000">
                    <a:alpha val="43137"/>
                  </a:srgbClr>
                </a:outerShdw>
              </a:effectLst>
            </a:endParaRPr>
          </a:p>
        </p:txBody>
      </p:sp>
    </p:spTree>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dirty="0" smtClean="0">
                <a:solidFill>
                  <a:schemeClr val="tx1"/>
                </a:solidFill>
                <a:effectLst>
                  <a:outerShdw blurRad="38100" dist="38100" dir="2700000" algn="tl">
                    <a:srgbClr val="000000">
                      <a:alpha val="43137"/>
                    </a:srgbClr>
                  </a:outerShdw>
                </a:effectLst>
              </a:rPr>
              <a:t>ACRL Standards, Performance </a:t>
            </a:r>
            <a:br>
              <a:rPr lang="en-US" sz="3200" dirty="0" smtClean="0">
                <a:solidFill>
                  <a:schemeClr val="tx1"/>
                </a:solidFill>
                <a:effectLst>
                  <a:outerShdw blurRad="38100" dist="38100" dir="2700000" algn="tl">
                    <a:srgbClr val="000000">
                      <a:alpha val="43137"/>
                    </a:srgbClr>
                  </a:outerShdw>
                </a:effectLst>
              </a:rPr>
            </a:br>
            <a:r>
              <a:rPr lang="en-US" sz="3200" dirty="0" smtClean="0">
                <a:solidFill>
                  <a:schemeClr val="tx1"/>
                </a:solidFill>
                <a:effectLst>
                  <a:outerShdw blurRad="38100" dist="38100" dir="2700000" algn="tl">
                    <a:srgbClr val="000000">
                      <a:alpha val="43137"/>
                    </a:srgbClr>
                  </a:outerShdw>
                </a:effectLst>
              </a:rPr>
              <a:t>Indicators, and Outcomes</a:t>
            </a:r>
          </a:p>
        </p:txBody>
      </p:sp>
      <p:sp>
        <p:nvSpPr>
          <p:cNvPr id="6" name="Rectangle 5"/>
          <p:cNvSpPr/>
          <p:nvPr/>
        </p:nvSpPr>
        <p:spPr>
          <a:xfrm>
            <a:off x="568569" y="2133600"/>
            <a:ext cx="7924800" cy="2585323"/>
          </a:xfrm>
          <a:prstGeom prst="rect">
            <a:avLst/>
          </a:prstGeom>
          <a:solidFill>
            <a:schemeClr val="tx1">
              <a:lumMod val="50000"/>
            </a:schemeClr>
          </a:solidFill>
          <a:scene3d>
            <a:camera prst="orthographicFront"/>
            <a:lightRig rig="threePt" dir="t"/>
          </a:scene3d>
          <a:sp3d>
            <a:bevelT/>
          </a:sp3d>
        </p:spPr>
        <p:txBody>
          <a:bodyPr wrap="square" lIns="182880" tIns="91440" rIns="182880" bIns="91440">
            <a:spAutoFit/>
          </a:bodyPr>
          <a:lstStyle/>
          <a:p>
            <a:r>
              <a:rPr lang="en-US" sz="2400" dirty="0" smtClean="0">
                <a:effectLst>
                  <a:outerShdw blurRad="38100" dist="38100" dir="2700000" algn="tl">
                    <a:srgbClr val="000000">
                      <a:alpha val="43137"/>
                    </a:srgbClr>
                  </a:outerShdw>
                </a:effectLst>
              </a:rPr>
              <a:t>Standard One</a:t>
            </a:r>
          </a:p>
          <a:p>
            <a:endParaRPr lang="en-US"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The information literate student </a:t>
            </a:r>
            <a:r>
              <a:rPr lang="en-US" sz="2400" i="1" dirty="0" smtClean="0">
                <a:effectLst>
                  <a:outerShdw blurRad="38100" dist="38100" dir="2700000" algn="tl">
                    <a:srgbClr val="000000">
                      <a:alpha val="43137"/>
                    </a:srgbClr>
                  </a:outerShdw>
                </a:effectLst>
              </a:rPr>
              <a:t>determines</a:t>
            </a:r>
            <a:r>
              <a:rPr lang="en-US" sz="2400" dirty="0" smtClean="0">
                <a:effectLst>
                  <a:outerShdw blurRad="38100" dist="38100" dir="2700000" algn="tl">
                    <a:srgbClr val="000000">
                      <a:alpha val="43137"/>
                    </a:srgbClr>
                  </a:outerShdw>
                </a:effectLst>
              </a:rPr>
              <a:t> the nature and extent of the information </a:t>
            </a:r>
            <a:r>
              <a:rPr lang="en-US" sz="2400" i="1" dirty="0" smtClean="0">
                <a:effectLst>
                  <a:outerShdw blurRad="38100" dist="38100" dir="2700000" algn="tl">
                    <a:srgbClr val="000000">
                      <a:alpha val="43137"/>
                    </a:srgbClr>
                  </a:outerShdw>
                </a:effectLst>
              </a:rPr>
              <a:t>needed</a:t>
            </a:r>
            <a:r>
              <a:rPr lang="en-US" sz="2400" dirty="0" smtClean="0">
                <a:effectLst>
                  <a:outerShdw blurRad="38100" dist="38100" dir="2700000" algn="tl">
                    <a:srgbClr val="000000">
                      <a:alpha val="43137"/>
                    </a:srgbClr>
                  </a:outerShdw>
                </a:effectLst>
              </a:rPr>
              <a:t>.</a:t>
            </a:r>
          </a:p>
          <a:p>
            <a:endParaRPr lang="en-US" sz="2400"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Source:  </a:t>
            </a:r>
            <a:r>
              <a:rPr lang="en-US" dirty="0" smtClean="0">
                <a:effectLst>
                  <a:outerShdw blurRad="38100" dist="38100" dir="2700000" algn="tl">
                    <a:srgbClr val="000000">
                      <a:alpha val="43137"/>
                    </a:srgbClr>
                  </a:outerShdw>
                </a:effectLst>
                <a:hlinkClick r:id="rId2"/>
              </a:rPr>
              <a:t>http://www.ala.org/acrl/standards/informationliteracycompetency#stan</a:t>
            </a:r>
            <a:r>
              <a:rPr lang="en-US" dirty="0" smtClean="0">
                <a:effectLst>
                  <a:outerShdw blurRad="38100" dist="38100" dir="2700000" algn="tl">
                    <a:srgbClr val="000000">
                      <a:alpha val="43137"/>
                    </a:srgbClr>
                  </a:outerShdw>
                </a:effectLst>
              </a:rPr>
              <a:t>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86000"/>
            <a:ext cx="7772400" cy="1500187"/>
          </a:xfrm>
        </p:spPr>
        <p:txBody>
          <a:bodyPr/>
          <a:lstStyle/>
          <a:p>
            <a:pPr algn="ctr"/>
            <a:r>
              <a:rPr lang="en-US" sz="4800" dirty="0" smtClean="0">
                <a:effectLst>
                  <a:outerShdw blurRad="38100" dist="38100" dir="2700000" algn="tl">
                    <a:srgbClr val="000000">
                      <a:alpha val="43137"/>
                    </a:srgbClr>
                  </a:outerShdw>
                </a:effectLst>
              </a:rPr>
              <a:t>It’s about expertise.</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1943985"/>
      </p:ext>
    </p:extLst>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effectLst>
                  <a:outerShdw blurRad="38100" dist="38100" dir="2700000" algn="tl">
                    <a:srgbClr val="000000">
                      <a:alpha val="43137"/>
                    </a:srgbClr>
                  </a:outerShdw>
                </a:effectLst>
              </a:rPr>
              <a:t>Draft Law School Information Literacy Standards</a:t>
            </a:r>
            <a:endParaRPr lang="en-US" sz="3200" dirty="0">
              <a:solidFill>
                <a:schemeClr val="tx1"/>
              </a:solidFill>
              <a:effectLst>
                <a:outerShdw blurRad="38100" dist="38100" dir="2700000" algn="tl">
                  <a:srgbClr val="000000">
                    <a:alpha val="43137"/>
                  </a:srgbClr>
                </a:outerShdw>
              </a:effectLst>
            </a:endParaRPr>
          </a:p>
        </p:txBody>
      </p:sp>
      <p:sp>
        <p:nvSpPr>
          <p:cNvPr id="6" name="Rectangle 5"/>
          <p:cNvSpPr/>
          <p:nvPr/>
        </p:nvSpPr>
        <p:spPr>
          <a:xfrm>
            <a:off x="498231" y="2209800"/>
            <a:ext cx="8382000" cy="2339102"/>
          </a:xfrm>
          <a:prstGeom prst="rect">
            <a:avLst/>
          </a:prstGeom>
          <a:solidFill>
            <a:schemeClr val="tx1">
              <a:lumMod val="50000"/>
            </a:schemeClr>
          </a:solidFill>
          <a:scene3d>
            <a:camera prst="orthographicFront"/>
            <a:lightRig rig="threePt" dir="t"/>
          </a:scene3d>
          <a:sp3d>
            <a:bevelT/>
          </a:sp3d>
        </p:spPr>
        <p:txBody>
          <a:bodyPr wrap="square" lIns="182880" tIns="91440" rIns="182880" bIns="91440">
            <a:spAutoFit/>
          </a:bodyPr>
          <a:lstStyle/>
          <a:p>
            <a:r>
              <a:rPr lang="en-US" sz="2400" dirty="0" smtClean="0">
                <a:effectLst>
                  <a:outerShdw blurRad="38100" dist="38100" dir="2700000" algn="tl">
                    <a:srgbClr val="000000">
                      <a:alpha val="43137"/>
                    </a:srgbClr>
                  </a:outerShdw>
                </a:effectLst>
              </a:rPr>
              <a:t>Standard IV:  Apply information effectively to resolve a specific issue or need.</a:t>
            </a:r>
          </a:p>
          <a:p>
            <a:endParaRPr lang="en-US"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4. </a:t>
            </a:r>
            <a:r>
              <a:rPr lang="en-US" sz="2400" i="1" dirty="0" smtClean="0">
                <a:effectLst>
                  <a:outerShdw blurRad="38100" dist="38100" dir="2700000" algn="tl">
                    <a:srgbClr val="000000">
                      <a:alpha val="43137"/>
                    </a:srgbClr>
                  </a:outerShdw>
                </a:effectLst>
              </a:rPr>
              <a:t>Know when to conduct more research</a:t>
            </a:r>
            <a:r>
              <a:rPr lang="en-US" sz="2400" dirty="0" smtClean="0">
                <a:effectLst>
                  <a:outerShdw blurRad="38100" dist="38100" dir="2700000" algn="tl">
                    <a:srgbClr val="000000">
                      <a:alpha val="43137"/>
                    </a:srgbClr>
                  </a:outerShdw>
                </a:effectLst>
              </a:rPr>
              <a:t> to better resolve a specific issue or need</a:t>
            </a:r>
            <a:r>
              <a:rPr lang="en-US" sz="2000" dirty="0" smtClean="0">
                <a:effectLst>
                  <a:outerShdw blurRad="38100" dist="38100" dir="2700000" algn="tl">
                    <a:srgbClr val="000000">
                      <a:alpha val="43137"/>
                    </a:srgbClr>
                  </a:outerShdw>
                </a:effectLst>
              </a:rPr>
              <a:t>.</a:t>
            </a:r>
          </a:p>
          <a:p>
            <a:endParaRPr lang="en-US" sz="2000" dirty="0">
              <a:effectLst>
                <a:outerShdw blurRad="38100" dist="38100" dir="2700000" algn="tl">
                  <a:srgbClr val="000000">
                    <a:alpha val="43137"/>
                  </a:srgbClr>
                </a:outerShdw>
              </a:effectLst>
            </a:endParaRPr>
          </a:p>
        </p:txBody>
      </p:sp>
      <p:sp>
        <p:nvSpPr>
          <p:cNvPr id="3" name="Rectangle 2"/>
          <p:cNvSpPr/>
          <p:nvPr/>
        </p:nvSpPr>
        <p:spPr>
          <a:xfrm>
            <a:off x="461889" y="4548902"/>
            <a:ext cx="8418342" cy="1015663"/>
          </a:xfrm>
          <a:prstGeom prst="rect">
            <a:avLst/>
          </a:prstGeom>
        </p:spPr>
        <p:txBody>
          <a:bodyPr wrap="square">
            <a:spAutoFit/>
          </a:bodyPr>
          <a:lstStyle/>
          <a:p>
            <a:r>
              <a:rPr lang="en-US" sz="2000" dirty="0" smtClean="0">
                <a:effectLst>
                  <a:outerShdw blurRad="38100" dist="38100" dir="2700000" algn="tl">
                    <a:srgbClr val="000000">
                      <a:alpha val="43137"/>
                    </a:srgbClr>
                  </a:outerShdw>
                </a:effectLst>
              </a:rPr>
              <a:t>Source: Kim-</a:t>
            </a:r>
            <a:r>
              <a:rPr lang="en-US" sz="2000" dirty="0" err="1" smtClean="0">
                <a:effectLst>
                  <a:outerShdw blurRad="38100" dist="38100" dir="2700000" algn="tl">
                    <a:srgbClr val="000000">
                      <a:alpha val="43137"/>
                    </a:srgbClr>
                  </a:outerShdw>
                </a:effectLst>
              </a:rPr>
              <a:t>Prieto</a:t>
            </a:r>
            <a:r>
              <a:rPr lang="en-US" sz="2000" dirty="0">
                <a:effectLst>
                  <a:outerShdw blurRad="38100" dist="38100" dir="2700000" algn="tl">
                    <a:srgbClr val="000000">
                      <a:alpha val="43137"/>
                    </a:srgbClr>
                  </a:outerShdw>
                </a:effectLst>
              </a:rPr>
              <a:t>, Dennis, </a:t>
            </a:r>
            <a:r>
              <a:rPr lang="en-US" sz="2000" i="1" dirty="0">
                <a:effectLst>
                  <a:outerShdw blurRad="38100" dist="38100" dir="2700000" algn="tl">
                    <a:srgbClr val="000000">
                      <a:alpha val="43137"/>
                    </a:srgbClr>
                  </a:outerShdw>
                </a:effectLst>
              </a:rPr>
              <a:t>The Road Not Yet Taken: How Law Student Information Literacy Standards Address Identified Issues in Legal Research Education and Training</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103 </a:t>
            </a:r>
            <a:r>
              <a:rPr lang="en-US" sz="2000" i="1" dirty="0" smtClean="0">
                <a:effectLst>
                  <a:outerShdw blurRad="38100" dist="38100" dir="2700000" algn="tl">
                    <a:srgbClr val="000000">
                      <a:alpha val="43137"/>
                    </a:srgbClr>
                  </a:outerShdw>
                </a:effectLst>
              </a:rPr>
              <a:t>Law </a:t>
            </a:r>
            <a:r>
              <a:rPr lang="en-US" sz="2000" i="1" dirty="0" err="1" smtClean="0">
                <a:effectLst>
                  <a:outerShdw blurRad="38100" dist="38100" dir="2700000" algn="tl">
                    <a:srgbClr val="000000">
                      <a:alpha val="43137"/>
                    </a:srgbClr>
                  </a:outerShdw>
                </a:effectLst>
              </a:rPr>
              <a:t>Libr</a:t>
            </a:r>
            <a:r>
              <a:rPr lang="en-US" sz="2000" i="1" dirty="0">
                <a:effectLst>
                  <a:outerShdw blurRad="38100" dist="38100" dir="2700000" algn="tl">
                    <a:srgbClr val="000000">
                      <a:alpha val="43137"/>
                    </a:srgbClr>
                  </a:outerShdw>
                </a:effectLst>
              </a:rPr>
              <a:t>.</a:t>
            </a:r>
            <a:r>
              <a:rPr lang="en-US" sz="2000" i="1"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J. 605, 624  (2011</a:t>
            </a:r>
            <a:r>
              <a:rPr lang="en-US" sz="2000" dirty="0">
                <a:effectLst>
                  <a:outerShdw blurRad="38100" dist="38100" dir="2700000" algn="tl">
                    <a:srgbClr val="000000">
                      <a:alpha val="43137"/>
                    </a:srgbClr>
                  </a:outerShdw>
                </a:effectLst>
              </a:rPr>
              <a:t>). </a:t>
            </a:r>
            <a:endParaRPr lang="en-US" sz="20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effectLst>
                  <a:outerShdw blurRad="38100" dist="38100" dir="2700000" algn="tl">
                    <a:srgbClr val="000000">
                      <a:alpha val="43137"/>
                    </a:srgbClr>
                  </a:outerShdw>
                </a:effectLst>
              </a:rPr>
              <a:t>Draft Law School Information Literacy Standards</a:t>
            </a:r>
            <a:endParaRPr lang="en-US" sz="3200" dirty="0">
              <a:solidFill>
                <a:schemeClr val="tx1"/>
              </a:solidFill>
              <a:effectLst>
                <a:outerShdw blurRad="38100" dist="38100" dir="2700000" algn="tl">
                  <a:srgbClr val="000000">
                    <a:alpha val="43137"/>
                  </a:srgbClr>
                </a:outerShdw>
              </a:effectLst>
            </a:endParaRPr>
          </a:p>
        </p:txBody>
      </p:sp>
      <p:sp>
        <p:nvSpPr>
          <p:cNvPr id="6" name="Rectangle 5"/>
          <p:cNvSpPr/>
          <p:nvPr/>
        </p:nvSpPr>
        <p:spPr>
          <a:xfrm>
            <a:off x="533400" y="1414820"/>
            <a:ext cx="8153400" cy="4985980"/>
          </a:xfrm>
          <a:prstGeom prst="rect">
            <a:avLst/>
          </a:prstGeom>
          <a:solidFill>
            <a:schemeClr val="tx1">
              <a:lumMod val="50000"/>
            </a:schemeClr>
          </a:solidFill>
          <a:scene3d>
            <a:camera prst="orthographicFront"/>
            <a:lightRig rig="threePt" dir="t"/>
          </a:scene3d>
          <a:sp3d>
            <a:bevelT/>
          </a:sp3d>
        </p:spPr>
        <p:txBody>
          <a:bodyPr wrap="square" lIns="182880" tIns="91440" rIns="182880" bIns="91440">
            <a:spAutoFit/>
          </a:bodyPr>
          <a:lstStyle/>
          <a:p>
            <a:r>
              <a:rPr lang="en-US" sz="2400" dirty="0" smtClean="0">
                <a:effectLst>
                  <a:outerShdw blurRad="38100" dist="38100" dir="2700000" algn="tl">
                    <a:srgbClr val="000000">
                      <a:alpha val="43137"/>
                    </a:srgbClr>
                  </a:outerShdw>
                </a:effectLst>
              </a:rPr>
              <a:t>Examples of behaviors that indicate mastery:</a:t>
            </a:r>
          </a:p>
          <a:p>
            <a:r>
              <a:rPr lang="en-US" sz="2400" dirty="0" smtClean="0">
                <a:effectLst>
                  <a:outerShdw blurRad="38100" dist="38100" dir="2700000" algn="tl">
                    <a:srgbClr val="000000">
                      <a:alpha val="43137"/>
                    </a:srgbClr>
                  </a:outerShdw>
                </a:effectLst>
              </a:rPr>
              <a:t> a. Reflecting on the successes or failures of prior strategies for integrating new information into the analysis.</a:t>
            </a:r>
          </a:p>
          <a:p>
            <a:r>
              <a:rPr lang="en-US" sz="2400" dirty="0" smtClean="0">
                <a:effectLst>
                  <a:outerShdw blurRad="38100" dist="38100" dir="2700000" algn="tl">
                    <a:srgbClr val="000000">
                      <a:alpha val="43137"/>
                    </a:srgbClr>
                  </a:outerShdw>
                </a:effectLst>
              </a:rPr>
              <a:t> b. </a:t>
            </a:r>
            <a:r>
              <a:rPr lang="en-US" sz="2400" i="1" dirty="0" smtClean="0">
                <a:effectLst>
                  <a:outerShdw blurRad="38100" dist="38100" dir="2700000" algn="tl">
                    <a:srgbClr val="000000">
                      <a:alpha val="43137"/>
                    </a:srgbClr>
                  </a:outerShdw>
                </a:effectLst>
              </a:rPr>
              <a:t>Recognizing when specific questions within a larger research problem have not been answered </a:t>
            </a:r>
            <a:r>
              <a:rPr lang="en-US" sz="2400" dirty="0" smtClean="0">
                <a:effectLst>
                  <a:outerShdw blurRad="38100" dist="38100" dir="2700000" algn="tl">
                    <a:srgbClr val="000000">
                      <a:alpha val="43137"/>
                    </a:srgbClr>
                  </a:outerShdw>
                </a:effectLst>
              </a:rPr>
              <a:t>with the information compiled.</a:t>
            </a:r>
          </a:p>
          <a:p>
            <a:r>
              <a:rPr lang="en-US" sz="2400" dirty="0" smtClean="0">
                <a:effectLst>
                  <a:outerShdw blurRad="38100" dist="38100" dir="2700000" algn="tl">
                    <a:srgbClr val="000000">
                      <a:alpha val="43137"/>
                    </a:srgbClr>
                  </a:outerShdw>
                </a:effectLst>
              </a:rPr>
              <a:t> c. </a:t>
            </a:r>
            <a:r>
              <a:rPr lang="en-US" sz="2400" i="1" dirty="0" smtClean="0">
                <a:effectLst>
                  <a:outerShdw blurRad="38100" dist="38100" dir="2700000" algn="tl">
                    <a:srgbClr val="000000">
                      <a:alpha val="43137"/>
                    </a:srgbClr>
                  </a:outerShdw>
                </a:effectLst>
              </a:rPr>
              <a:t>Recognizing when the ultimate questions presented have not been fully answered </a:t>
            </a:r>
            <a:r>
              <a:rPr lang="en-US" sz="2400" dirty="0" smtClean="0">
                <a:effectLst>
                  <a:outerShdw blurRad="38100" dist="38100" dir="2700000" algn="tl">
                    <a:srgbClr val="000000">
                      <a:alpha val="43137"/>
                    </a:srgbClr>
                  </a:outerShdw>
                </a:effectLst>
              </a:rPr>
              <a:t>through the research already obtained.</a:t>
            </a:r>
          </a:p>
          <a:p>
            <a:r>
              <a:rPr lang="en-US" sz="2400" dirty="0" smtClean="0">
                <a:effectLst>
                  <a:outerShdw blurRad="38100" dist="38100" dir="2700000" algn="tl">
                    <a:srgbClr val="000000">
                      <a:alpha val="43137"/>
                    </a:srgbClr>
                  </a:outerShdw>
                </a:effectLst>
              </a:rPr>
              <a:t> d. </a:t>
            </a:r>
            <a:r>
              <a:rPr lang="en-US" sz="2400" i="1" dirty="0" smtClean="0">
                <a:effectLst>
                  <a:outerShdw blurRad="38100" dist="38100" dir="2700000" algn="tl">
                    <a:srgbClr val="000000">
                      <a:alpha val="43137"/>
                    </a:srgbClr>
                  </a:outerShdw>
                </a:effectLst>
              </a:rPr>
              <a:t>Recognizing when sufficient research has been done </a:t>
            </a:r>
            <a:r>
              <a:rPr lang="en-US" sz="2400" dirty="0" smtClean="0">
                <a:effectLst>
                  <a:outerShdw blurRad="38100" dist="38100" dir="2700000" algn="tl">
                    <a:srgbClr val="000000">
                      <a:alpha val="43137"/>
                    </a:srgbClr>
                  </a:outerShdw>
                </a:effectLst>
              </a:rPr>
              <a:t>to adequately address the legal issue or information need</a:t>
            </a:r>
            <a:r>
              <a:rPr lang="en-US" sz="2000" dirty="0" smtClean="0">
                <a:effectLst>
                  <a:outerShdw blurRad="38100" dist="38100" dir="2700000" algn="tl">
                    <a:srgbClr val="000000">
                      <a:alpha val="43137"/>
                    </a:srgbClr>
                  </a:outerShdw>
                </a:effectLst>
              </a:rPr>
              <a:t>.</a:t>
            </a:r>
          </a:p>
        </p:txBody>
      </p:sp>
      <p:sp>
        <p:nvSpPr>
          <p:cNvPr id="3" name="TextBox 2"/>
          <p:cNvSpPr txBox="1"/>
          <p:nvPr/>
        </p:nvSpPr>
        <p:spPr>
          <a:xfrm>
            <a:off x="618212" y="6400800"/>
            <a:ext cx="1321196" cy="400110"/>
          </a:xfrm>
          <a:prstGeom prst="rect">
            <a:avLst/>
          </a:prstGeom>
          <a:noFill/>
        </p:spPr>
        <p:txBody>
          <a:bodyPr wrap="none" rtlCol="0">
            <a:spAutoFit/>
          </a:bodyPr>
          <a:lstStyle/>
          <a:p>
            <a:r>
              <a:rPr lang="en-US" sz="2000" i="1" dirty="0" smtClean="0">
                <a:effectLst>
                  <a:outerShdw blurRad="38100" dist="38100" dir="2700000" algn="tl">
                    <a:srgbClr val="000000">
                      <a:alpha val="43137"/>
                    </a:srgbClr>
                  </a:outerShdw>
                </a:effectLst>
              </a:rPr>
              <a:t>Id. </a:t>
            </a:r>
            <a:r>
              <a:rPr lang="en-US" sz="2000" dirty="0" smtClean="0">
                <a:effectLst>
                  <a:outerShdw blurRad="38100" dist="38100" dir="2700000" algn="tl">
                    <a:srgbClr val="000000">
                      <a:alpha val="43137"/>
                    </a:srgbClr>
                  </a:outerShdw>
                </a:effectLst>
              </a:rPr>
              <a:t>at 613.</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86589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effectLst>
                  <a:outerShdw blurRad="38100" dist="38100" dir="2700000" algn="tl">
                    <a:srgbClr val="000000">
                      <a:alpha val="43137"/>
                    </a:srgbClr>
                  </a:outerShdw>
                </a:effectLst>
              </a:rPr>
              <a:t>Boulder Statement on Legal Research Education (2009)</a:t>
            </a:r>
            <a:endParaRPr lang="en-US" sz="3200" dirty="0">
              <a:solidFill>
                <a:schemeClr val="tx1"/>
              </a:solidFill>
              <a:effectLst>
                <a:outerShdw blurRad="38100" dist="38100" dir="2700000" algn="tl">
                  <a:srgbClr val="000000">
                    <a:alpha val="43137"/>
                  </a:srgbClr>
                </a:outerShdw>
              </a:effectLst>
            </a:endParaRPr>
          </a:p>
        </p:txBody>
      </p:sp>
      <p:sp>
        <p:nvSpPr>
          <p:cNvPr id="6" name="Rectangle 5"/>
          <p:cNvSpPr/>
          <p:nvPr/>
        </p:nvSpPr>
        <p:spPr>
          <a:xfrm>
            <a:off x="533400" y="1414820"/>
            <a:ext cx="8153400" cy="2646878"/>
          </a:xfrm>
          <a:prstGeom prst="rect">
            <a:avLst/>
          </a:prstGeom>
          <a:solidFill>
            <a:schemeClr val="tx1">
              <a:lumMod val="50000"/>
            </a:schemeClr>
          </a:solidFill>
          <a:scene3d>
            <a:camera prst="orthographicFront"/>
            <a:lightRig rig="threePt" dir="t"/>
          </a:scene3d>
          <a:sp3d>
            <a:bevelT/>
          </a:sp3d>
        </p:spPr>
        <p:txBody>
          <a:bodyPr wrap="square" lIns="182880" tIns="91440" rIns="182880" bIns="91440">
            <a:spAutoFit/>
          </a:bodyPr>
          <a:lstStyle/>
          <a:p>
            <a:r>
              <a:rPr lang="en-US" sz="2000" dirty="0">
                <a:effectLst>
                  <a:outerShdw blurRad="38100" dist="38100" dir="2700000" algn="tl">
                    <a:srgbClr val="000000">
                      <a:alpha val="43137"/>
                    </a:srgbClr>
                  </a:outerShdw>
                </a:effectLst>
              </a:rPr>
              <a:t>Students will experience a cognitive apprenticeship by learning the importance of understanding the legal system in which their question arises and evaluating available legal resources. Through this apprenticeship the student will synthesize information about legal systems and resources to identify the best research plan for a given question. </a:t>
            </a:r>
            <a:r>
              <a:rPr lang="en-US" sz="2000" i="1" dirty="0">
                <a:effectLst>
                  <a:outerShdw blurRad="38100" dist="38100" dir="2700000" algn="tl">
                    <a:srgbClr val="000000">
                      <a:alpha val="43137"/>
                    </a:srgbClr>
                  </a:outerShdw>
                </a:effectLst>
              </a:rPr>
              <a:t>The students will also learn to continually re-evaluate their progress and results to arrive at the optimal answer to the legal problem.</a:t>
            </a:r>
            <a:endParaRPr lang="en-US" sz="2000" i="1" dirty="0" smtClean="0">
              <a:effectLst>
                <a:outerShdw blurRad="38100" dist="38100" dir="2700000" algn="tl">
                  <a:srgbClr val="000000">
                    <a:alpha val="43137"/>
                  </a:srgbClr>
                </a:outerShdw>
              </a:effectLst>
            </a:endParaRPr>
          </a:p>
        </p:txBody>
      </p:sp>
      <p:sp>
        <p:nvSpPr>
          <p:cNvPr id="4" name="TextBox 3"/>
          <p:cNvSpPr txBox="1"/>
          <p:nvPr/>
        </p:nvSpPr>
        <p:spPr>
          <a:xfrm>
            <a:off x="685800" y="4343400"/>
            <a:ext cx="6930167"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Source: </a:t>
            </a:r>
            <a:r>
              <a:rPr lang="en-US" dirty="0">
                <a:effectLst>
                  <a:outerShdw blurRad="38100" dist="38100" dir="2700000" algn="tl">
                    <a:srgbClr val="000000">
                      <a:alpha val="43137"/>
                    </a:srgbClr>
                  </a:outerShdw>
                </a:effectLst>
                <a:hlinkClick r:id="rId2"/>
              </a:rPr>
              <a:t>http://</a:t>
            </a:r>
            <a:r>
              <a:rPr lang="en-US" dirty="0" smtClean="0">
                <a:effectLst>
                  <a:outerShdw blurRad="38100" dist="38100" dir="2700000" algn="tl">
                    <a:srgbClr val="000000">
                      <a:alpha val="43137"/>
                    </a:srgbClr>
                  </a:outerShdw>
                </a:effectLst>
                <a:hlinkClick r:id="rId2"/>
              </a:rPr>
              <a:t>www.utexas.edu/law/faculty/pubs/bb26663_pub.pdf</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761783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40249"/>
            <a:ext cx="1905000" cy="2339102"/>
          </a:xfrm>
          <a:solidFill>
            <a:schemeClr val="tx1">
              <a:lumMod val="50000"/>
            </a:schemeClr>
          </a:solidFill>
          <a:scene3d>
            <a:camera prst="orthographicFront"/>
            <a:lightRig rig="threePt" dir="t"/>
          </a:scene3d>
          <a:sp3d>
            <a:bevelT/>
          </a:sp3d>
        </p:spPr>
        <p:txBody>
          <a:bodyPr lIns="182880" tIns="91440" rIns="182880" bIns="91440">
            <a:spAutoFit/>
          </a:bodyPr>
          <a:lstStyle/>
          <a:p>
            <a:pPr algn="l"/>
            <a:r>
              <a:rPr lang="en-US" sz="2000" dirty="0" smtClean="0">
                <a:solidFill>
                  <a:schemeClr val="tx1"/>
                </a:solidFill>
                <a:effectLst>
                  <a:outerShdw blurRad="38100" dist="38100" dir="2700000" algn="tl">
                    <a:srgbClr val="000000">
                      <a:alpha val="43137"/>
                    </a:srgbClr>
                  </a:outerShdw>
                </a:effectLst>
              </a:rPr>
              <a:t>Failure to recognize the reiterative process of a schemata or learning strategy.</a:t>
            </a:r>
            <a:endParaRPr lang="en-US" sz="2000" dirty="0">
              <a:solidFill>
                <a:schemeClr val="tx1"/>
              </a:solidFill>
              <a:effectLst>
                <a:outerShdw blurRad="38100" dist="38100" dir="2700000" algn="tl">
                  <a:srgbClr val="000000">
                    <a:alpha val="43137"/>
                  </a:srgbClr>
                </a:outerShdw>
              </a:effectLst>
            </a:endParaRPr>
          </a:p>
        </p:txBody>
      </p:sp>
      <p:pic>
        <p:nvPicPr>
          <p:cNvPr id="26626" name="Picture 2" descr="http://www1.law.umkc.edu/faculty/callister/bootcamp/Survival/cycle2.jpg">
            <a:hlinkClick r:id="rId2"/>
          </p:cNvPr>
          <p:cNvPicPr>
            <a:picLocks noChangeAspect="1" noChangeArrowheads="1"/>
          </p:cNvPicPr>
          <p:nvPr/>
        </p:nvPicPr>
        <p:blipFill>
          <a:blip r:embed="rId3" cstate="print"/>
          <a:srcRect/>
          <a:stretch>
            <a:fillRect/>
          </a:stretch>
        </p:blipFill>
        <p:spPr bwMode="auto">
          <a:xfrm>
            <a:off x="2286000" y="381000"/>
            <a:ext cx="6524625" cy="6191250"/>
          </a:xfrm>
          <a:prstGeom prst="rect">
            <a:avLst/>
          </a:prstGeom>
          <a:noFill/>
          <a:scene3d>
            <a:camera prst="orthographicFront"/>
            <a:lightRig rig="threePt" dir="t"/>
          </a:scene3d>
          <a:sp3d>
            <a:bevelT/>
          </a:sp3d>
        </p:spPr>
      </p:pic>
    </p:spTree>
  </p:cSld>
  <p:clrMapOvr>
    <a:masterClrMapping/>
  </p:clrMapOvr>
  <p:transition>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sz="3200" dirty="0" smtClean="0">
                <a:solidFill>
                  <a:schemeClr val="tx1"/>
                </a:solidFill>
                <a:effectLst>
                  <a:outerShdw blurRad="38100" dist="38100" dir="2700000" algn="tl">
                    <a:srgbClr val="000000">
                      <a:alpha val="43137"/>
                    </a:srgbClr>
                  </a:outerShdw>
                </a:effectLst>
              </a:rPr>
              <a:t>Build a better construct to accommodate legislative history, rulemaking, etc.</a:t>
            </a:r>
            <a:endParaRPr lang="en-US" sz="3600" dirty="0">
              <a:solidFill>
                <a:schemeClr val="tx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30275"/>
            <a:ext cx="8017323" cy="426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236826"/>
      </p:ext>
    </p:extLst>
  </p:cSld>
  <p:clrMapOvr>
    <a:masterClrMapping/>
  </p:clrMapOvr>
  <p:transition>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37681"/>
            <a:ext cx="7512423" cy="5805054"/>
          </a:xfrm>
          <a:prstGeom prst="rect">
            <a:avLst/>
          </a:prstGeom>
        </p:spPr>
      </p:pic>
      <p:sp>
        <p:nvSpPr>
          <p:cNvPr id="5" name="Rectangle 4"/>
          <p:cNvSpPr/>
          <p:nvPr/>
        </p:nvSpPr>
        <p:spPr>
          <a:xfrm>
            <a:off x="609600" y="6108620"/>
            <a:ext cx="7619999" cy="646331"/>
          </a:xfrm>
          <a:prstGeom prst="rect">
            <a:avLst/>
          </a:prstGeom>
        </p:spPr>
        <p:txBody>
          <a:bodyPr wrap="square">
            <a:spAutoFit/>
          </a:bodyPr>
          <a:lstStyle/>
          <a:p>
            <a:r>
              <a:rPr lang="en-US" dirty="0">
                <a:effectLst>
                  <a:outerShdw blurRad="38100" dist="38100" dir="2700000" algn="tl">
                    <a:srgbClr val="000000">
                      <a:alpha val="43137"/>
                    </a:srgbClr>
                  </a:outerShdw>
                </a:effectLst>
              </a:rPr>
              <a:t>Peter A. Hook, Creating an Online Tutorial and Pathfinder, 94 </a:t>
            </a:r>
          </a:p>
          <a:p>
            <a:r>
              <a:rPr lang="en-US" dirty="0">
                <a:effectLst>
                  <a:outerShdw blurRad="38100" dist="38100" dir="2700000" algn="tl">
                    <a:srgbClr val="000000">
                      <a:alpha val="43137"/>
                    </a:srgbClr>
                  </a:outerShdw>
                </a:effectLst>
              </a:rPr>
              <a:t>LAW LIBR. J. 243 (2002)</a:t>
            </a:r>
          </a:p>
        </p:txBody>
      </p:sp>
    </p:spTree>
    <p:extLst>
      <p:ext uri="{BB962C8B-B14F-4D97-AF65-F5344CB8AC3E}">
        <p14:creationId xmlns:p14="http://schemas.microsoft.com/office/powerpoint/2010/main" val="970918605"/>
      </p:ext>
    </p:extLst>
  </p:cSld>
  <p:clrMapOvr>
    <a:masterClrMapping/>
  </p:clrMapOvr>
  <p:transition>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effectLst>
                  <a:outerShdw blurRad="38100" dist="38100" dir="2700000" algn="tl">
                    <a:srgbClr val="000000">
                      <a:alpha val="43137"/>
                    </a:srgbClr>
                  </a:outerShdw>
                </a:effectLst>
              </a:rPr>
              <a:t>The End</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5677528"/>
      </p:ext>
    </p:extLst>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rPr>
              <a:t>Metacognition</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4038600" cy="5029200"/>
          </a:xfrm>
        </p:spPr>
        <p:txBody>
          <a:bodyPr/>
          <a:lstStyle/>
          <a:p>
            <a:r>
              <a:rPr lang="en-US" sz="2400" dirty="0" smtClean="0">
                <a:effectLst>
                  <a:outerShdw blurRad="38100" dist="38100" dir="2700000" algn="tl">
                    <a:srgbClr val="000000">
                      <a:alpha val="43137"/>
                    </a:srgbClr>
                  </a:outerShdw>
                </a:effectLst>
              </a:rPr>
              <a:t>“Thinking about thinking”</a:t>
            </a:r>
          </a:p>
          <a:p>
            <a:r>
              <a:rPr lang="en-US" sz="2400" dirty="0" smtClean="0">
                <a:effectLst>
                  <a:outerShdw blurRad="38100" dist="38100" dir="2700000" algn="tl">
                    <a:srgbClr val="000000">
                      <a:alpha val="43137"/>
                    </a:srgbClr>
                  </a:outerShdw>
                </a:effectLst>
              </a:rPr>
              <a:t>Idealized notions and predictions of performance</a:t>
            </a:r>
          </a:p>
          <a:p>
            <a:r>
              <a:rPr lang="en-US" sz="2400" dirty="0" smtClean="0">
                <a:effectLst>
                  <a:outerShdw blurRad="38100" dist="38100" dir="2700000" algn="tl">
                    <a:srgbClr val="000000">
                      <a:alpha val="43137"/>
                    </a:srgbClr>
                  </a:outerShdw>
                </a:effectLst>
              </a:rPr>
              <a:t>Self-monitoring of learning</a:t>
            </a:r>
          </a:p>
          <a:p>
            <a:r>
              <a:rPr lang="en-US" sz="2400" dirty="0" smtClean="0">
                <a:effectLst>
                  <a:outerShdw blurRad="38100" dist="38100" dir="2700000" algn="tl">
                    <a:srgbClr val="000000">
                      <a:alpha val="43137"/>
                    </a:srgbClr>
                  </a:outerShdw>
                </a:effectLst>
              </a:rPr>
              <a:t>“Regulating experience”</a:t>
            </a:r>
          </a:p>
          <a:p>
            <a:r>
              <a:rPr lang="en-US" sz="2400" dirty="0" smtClean="0">
                <a:effectLst>
                  <a:outerShdw blurRad="38100" dist="38100" dir="2700000" algn="tl">
                    <a:srgbClr val="000000">
                      <a:alpha val="43137"/>
                    </a:srgbClr>
                  </a:outerShdw>
                </a:effectLst>
              </a:rPr>
              <a:t>Intentional learning</a:t>
            </a:r>
          </a:p>
          <a:p>
            <a:r>
              <a:rPr lang="en-US" sz="2400" dirty="0" smtClean="0">
                <a:effectLst>
                  <a:outerShdw blurRad="38100" dist="38100" dir="2700000" algn="tl">
                    <a:srgbClr val="000000">
                      <a:alpha val="43137"/>
                    </a:srgbClr>
                  </a:outerShdw>
                </a:effectLst>
              </a:rPr>
              <a:t>Behavioral modification</a:t>
            </a:r>
          </a:p>
          <a:p>
            <a:r>
              <a:rPr lang="en-US" sz="2400" dirty="0" smtClean="0">
                <a:effectLst>
                  <a:outerShdw blurRad="38100" dist="38100" dir="2700000" algn="tl">
                    <a:srgbClr val="000000">
                      <a:alpha val="43137"/>
                    </a:srgbClr>
                  </a:outerShdw>
                </a:effectLst>
              </a:rPr>
              <a:t>Interrupts </a:t>
            </a:r>
            <a:r>
              <a:rPr lang="en-US" sz="2400" dirty="0">
                <a:effectLst>
                  <a:outerShdw blurRad="38100" dist="38100" dir="2700000" algn="tl">
                    <a:srgbClr val="000000">
                      <a:alpha val="43137"/>
                    </a:srgbClr>
                  </a:outerShdw>
                </a:effectLst>
              </a:rPr>
              <a:t>other cognitive behaviors</a:t>
            </a:r>
          </a:p>
          <a:p>
            <a:endParaRPr lang="en-US" sz="2400" dirty="0" smtClean="0">
              <a:effectLst>
                <a:outerShdw blurRad="38100" dist="38100" dir="2700000" algn="tl">
                  <a:srgbClr val="000000">
                    <a:alpha val="43137"/>
                  </a:srgbClr>
                </a:outerShdw>
              </a:effectLst>
            </a:endParaRPr>
          </a:p>
          <a:p>
            <a:endParaRPr lang="en-US" sz="2400" dirty="0" smtClean="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1600200"/>
            <a:ext cx="4038600" cy="4876800"/>
          </a:xfrm>
        </p:spPr>
        <p:txBody>
          <a:bodyPr/>
          <a:lstStyle/>
          <a:p>
            <a:r>
              <a:rPr lang="en-US" sz="2400" dirty="0">
                <a:effectLst>
                  <a:outerShdw blurRad="38100" dist="38100" dir="2700000" algn="tl">
                    <a:srgbClr val="000000">
                      <a:alpha val="43137"/>
                    </a:srgbClr>
                  </a:outerShdw>
                </a:effectLst>
              </a:rPr>
              <a:t>C</a:t>
            </a:r>
            <a:r>
              <a:rPr lang="en-US" sz="2400" dirty="0" smtClean="0">
                <a:effectLst>
                  <a:outerShdw blurRad="38100" dist="38100" dir="2700000" algn="tl">
                    <a:srgbClr val="000000">
                      <a:alpha val="43137"/>
                    </a:srgbClr>
                  </a:outerShdw>
                </a:effectLst>
              </a:rPr>
              <a:t>ognitive strategies</a:t>
            </a:r>
          </a:p>
          <a:p>
            <a:r>
              <a:rPr lang="en-US" sz="2400" dirty="0" smtClean="0">
                <a:effectLst>
                  <a:outerShdw blurRad="38100" dist="38100" dir="2700000" algn="tl">
                    <a:srgbClr val="000000">
                      <a:alpha val="43137"/>
                    </a:srgbClr>
                  </a:outerShdw>
                </a:effectLst>
              </a:rPr>
              <a:t>Comparison of self against experts </a:t>
            </a:r>
          </a:p>
          <a:p>
            <a:r>
              <a:rPr lang="en-US" sz="2400" dirty="0" smtClean="0">
                <a:effectLst>
                  <a:outerShdw blurRad="38100" dist="38100" dir="2700000" algn="tl">
                    <a:srgbClr val="000000">
                      <a:alpha val="43137"/>
                    </a:srgbClr>
                  </a:outerShdw>
                </a:effectLst>
              </a:rPr>
              <a:t>Reflexivity </a:t>
            </a:r>
            <a:r>
              <a:rPr lang="en-US" sz="2400" dirty="0">
                <a:effectLst>
                  <a:outerShdw blurRad="38100" dist="38100" dir="2700000" algn="tl">
                    <a:srgbClr val="000000">
                      <a:alpha val="43137"/>
                    </a:srgbClr>
                  </a:outerShdw>
                </a:effectLst>
              </a:rPr>
              <a:t>of information </a:t>
            </a:r>
            <a:r>
              <a:rPr lang="en-US" sz="2400" dirty="0" smtClean="0">
                <a:effectLst>
                  <a:outerShdw blurRad="38100" dist="38100" dir="2700000" algn="tl">
                    <a:srgbClr val="000000">
                      <a:alpha val="43137"/>
                    </a:srgbClr>
                  </a:outerShdw>
                </a:effectLst>
              </a:rPr>
              <a:t>processing</a:t>
            </a:r>
          </a:p>
          <a:p>
            <a:r>
              <a:rPr lang="en-US" sz="2400" dirty="0" smtClean="0">
                <a:effectLst>
                  <a:outerShdw blurRad="38100" dist="38100" dir="2700000" algn="tl">
                    <a:srgbClr val="000000">
                      <a:alpha val="43137"/>
                    </a:srgbClr>
                  </a:outerShdw>
                </a:effectLst>
              </a:rPr>
              <a:t>Awareness and assessment of cognitive structures, schemata, heuristics, etc.</a:t>
            </a:r>
          </a:p>
          <a:p>
            <a:r>
              <a:rPr lang="en-US" sz="2400" dirty="0" smtClean="0">
                <a:effectLst>
                  <a:outerShdw blurRad="38100" dist="38100" dir="2700000" algn="tl">
                    <a:srgbClr val="000000">
                      <a:alpha val="43137"/>
                    </a:srgbClr>
                  </a:outerShdw>
                </a:effectLst>
              </a:rPr>
              <a:t>Pathway to intuition</a:t>
            </a:r>
          </a:p>
          <a:p>
            <a:r>
              <a:rPr lang="en-US" sz="2400" dirty="0" smtClean="0">
                <a:effectLst>
                  <a:outerShdw blurRad="38100" dist="38100" dir="2700000" algn="tl">
                    <a:srgbClr val="000000">
                      <a:alpha val="43137"/>
                    </a:srgbClr>
                  </a:outerShdw>
                </a:effectLst>
              </a:rPr>
              <a:t>Capacity for lifelong learning</a:t>
            </a:r>
          </a:p>
        </p:txBody>
      </p:sp>
    </p:spTree>
    <p:extLst>
      <p:ext uri="{BB962C8B-B14F-4D97-AF65-F5344CB8AC3E}">
        <p14:creationId xmlns:p14="http://schemas.microsoft.com/office/powerpoint/2010/main" val="1954559946"/>
      </p:ext>
    </p:extLst>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Borrowing from Medical Education</a:t>
            </a:r>
            <a:endParaRPr lang="en-US" sz="3600" dirty="0">
              <a:solidFill>
                <a:schemeClr val="tx1"/>
              </a:solidFill>
            </a:endParaRPr>
          </a:p>
        </p:txBody>
      </p:sp>
      <p:sp>
        <p:nvSpPr>
          <p:cNvPr id="3" name="Rectangle 2"/>
          <p:cNvSpPr/>
          <p:nvPr/>
        </p:nvSpPr>
        <p:spPr>
          <a:xfrm>
            <a:off x="533400" y="2534722"/>
            <a:ext cx="8077200" cy="2646878"/>
          </a:xfrm>
          <a:prstGeom prst="rect">
            <a:avLst/>
          </a:prstGeom>
          <a:solidFill>
            <a:schemeClr val="tx1">
              <a:lumMod val="50000"/>
            </a:schemeClr>
          </a:solidFill>
          <a:scene3d>
            <a:camera prst="orthographicFront"/>
            <a:lightRig rig="threePt" dir="t"/>
          </a:scene3d>
          <a:sp3d>
            <a:bevelT/>
          </a:sp3d>
        </p:spPr>
        <p:txBody>
          <a:bodyPr wrap="square" lIns="182880" tIns="91440" rIns="182880" bIns="91440">
            <a:spAutoFit/>
          </a:bodyPr>
          <a:lstStyle/>
          <a:p>
            <a:r>
              <a:rPr lang="en-US" sz="3200" dirty="0" smtClean="0">
                <a:effectLst>
                  <a:outerShdw blurRad="38100" dist="38100" dir="2700000" algn="tl">
                    <a:srgbClr val="000000">
                      <a:alpha val="43137"/>
                    </a:srgbClr>
                  </a:outerShdw>
                </a:effectLst>
              </a:rPr>
              <a:t>“The </a:t>
            </a:r>
            <a:r>
              <a:rPr lang="en-US" sz="3200" dirty="0">
                <a:effectLst>
                  <a:outerShdw blurRad="38100" dist="38100" dir="2700000" algn="tl">
                    <a:srgbClr val="000000">
                      <a:alpha val="43137"/>
                    </a:srgbClr>
                  </a:outerShdw>
                </a:effectLst>
              </a:rPr>
              <a:t>underlying thought process of experts that enables them to learn from experience and ultimately to act on intuition.” </a:t>
            </a:r>
            <a:endParaRPr lang="en-US" sz="3200"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MARK </a:t>
            </a:r>
            <a:r>
              <a:rPr lang="en-US" dirty="0">
                <a:effectLst>
                  <a:outerShdw blurRad="38100" dist="38100" dir="2700000" algn="tl">
                    <a:srgbClr val="000000">
                      <a:alpha val="43137"/>
                    </a:srgbClr>
                  </a:outerShdw>
                </a:effectLst>
              </a:rPr>
              <a:t>QUIRK, INTUITION AND METACOGNITION IN MEDICAL EDUCATION:  KEYS TO DEVELOPING EXPERTISE, xviii (2006).</a:t>
            </a:r>
          </a:p>
          <a:p>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7839428"/>
      </p:ext>
    </p:extLst>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a:ln w="9525">
            <a:noFill/>
            <a:miter lim="800000"/>
            <a:headEnd/>
            <a:tailEnd/>
          </a:ln>
          <a:scene3d>
            <a:camera prst="orthographicFront"/>
            <a:lightRig rig="threePt" dir="t"/>
          </a:scene3d>
          <a:sp3d>
            <a:bevelT/>
          </a:sp3d>
        </p:spPr>
      </p:pic>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oomsTaxonomy18.grey.500per.Slice01.png"/>
          <p:cNvPicPr>
            <a:picLocks noChangeAspect="1"/>
          </p:cNvPicPr>
          <p:nvPr/>
        </p:nvPicPr>
        <p:blipFill>
          <a:blip r:embed="rId2" cstate="print"/>
          <a:stretch>
            <a:fillRect/>
          </a:stretch>
        </p:blipFill>
        <p:spPr>
          <a:xfrm>
            <a:off x="838200" y="0"/>
            <a:ext cx="7543800" cy="7260249"/>
          </a:xfrm>
          <a:prstGeom prst="rect">
            <a:avLst/>
          </a:prstGeom>
        </p:spPr>
      </p:pic>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omsTaxonomy18.grey.500per.Slice02.sharp.png"/>
          <p:cNvPicPr>
            <a:picLocks noChangeAspect="1"/>
          </p:cNvPicPr>
          <p:nvPr/>
        </p:nvPicPr>
        <p:blipFill>
          <a:blip r:embed="rId2" cstate="print"/>
          <a:stretch>
            <a:fillRect/>
          </a:stretch>
        </p:blipFill>
        <p:spPr>
          <a:xfrm>
            <a:off x="1219200" y="483269"/>
            <a:ext cx="6629400" cy="6106024"/>
          </a:xfrm>
          <a:prstGeom prst="rect">
            <a:avLst/>
          </a:prstGeom>
        </p:spPr>
      </p:pic>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828800"/>
            <a:ext cx="7620000" cy="3508653"/>
          </a:xfrm>
          <a:prstGeom prst="rect">
            <a:avLst/>
          </a:prstGeom>
          <a:solidFill>
            <a:schemeClr val="tx1">
              <a:lumMod val="50000"/>
            </a:schemeClr>
          </a:solidFill>
          <a:scene3d>
            <a:camera prst="orthographicFront"/>
            <a:lightRig rig="threePt" dir="t"/>
          </a:scene3d>
          <a:sp3d>
            <a:bevelT/>
          </a:sp3d>
        </p:spPr>
        <p:txBody>
          <a:bodyPr wrap="square" lIns="182880" tIns="91440" rIns="182880" bIns="91440">
            <a:spAutoFit/>
          </a:bodyPr>
          <a:lstStyle/>
          <a:p>
            <a:pPr fontAlgn="auto">
              <a:spcBef>
                <a:spcPts val="0"/>
              </a:spcBef>
              <a:spcAft>
                <a:spcPts val="0"/>
              </a:spcAft>
              <a:defRPr/>
            </a:pPr>
            <a:r>
              <a:rPr lang="en-US" sz="2400" dirty="0">
                <a:effectLst>
                  <a:outerShdw blurRad="38100" dist="38100" dir="2700000" algn="tl">
                    <a:srgbClr val="000000">
                      <a:alpha val="43137"/>
                    </a:srgbClr>
                  </a:outerShdw>
                </a:effectLst>
                <a:latin typeface="+mn-lt"/>
              </a:rPr>
              <a:t>You represent a non-profit group of evangelical Christian churches that in general are dedicated to providing service to the community through activities such food kitchens and </a:t>
            </a:r>
            <a:r>
              <a:rPr lang="en-US" sz="2400" dirty="0" smtClean="0">
                <a:effectLst>
                  <a:outerShdw blurRad="38100" dist="38100" dir="2700000" algn="tl">
                    <a:srgbClr val="000000">
                      <a:alpha val="43137"/>
                    </a:srgbClr>
                  </a:outerShdw>
                </a:effectLst>
                <a:latin typeface="+mn-lt"/>
              </a:rPr>
              <a:t>homeless </a:t>
            </a:r>
            <a:r>
              <a:rPr lang="en-US" sz="2400" dirty="0">
                <a:effectLst>
                  <a:outerShdw blurRad="38100" dist="38100" dir="2700000" algn="tl">
                    <a:srgbClr val="000000">
                      <a:alpha val="43137"/>
                    </a:srgbClr>
                  </a:outerShdw>
                </a:effectLst>
                <a:latin typeface="+mn-lt"/>
              </a:rPr>
              <a:t>shelters</a:t>
            </a:r>
            <a:r>
              <a:rPr lang="en-US" sz="2400" dirty="0" smtClean="0">
                <a:effectLst>
                  <a:outerShdw blurRad="38100" dist="38100" dir="2700000" algn="tl">
                    <a:srgbClr val="000000">
                      <a:alpha val="43137"/>
                    </a:srgbClr>
                  </a:outerShdw>
                </a:effectLst>
                <a:latin typeface="+mn-lt"/>
              </a:rPr>
              <a:t>.</a:t>
            </a:r>
            <a:endParaRPr lang="en-US" sz="2400" dirty="0" smtClean="0">
              <a:effectLst>
                <a:outerShdw blurRad="38100" dist="38100" dir="2700000" algn="tl">
                  <a:srgbClr val="000000">
                    <a:alpha val="43137"/>
                  </a:srgbClr>
                </a:outerShdw>
              </a:effectLst>
            </a:endParaRPr>
          </a:p>
          <a:p>
            <a:pPr fontAlgn="auto">
              <a:spcBef>
                <a:spcPts val="0"/>
              </a:spcBef>
              <a:spcAft>
                <a:spcPts val="0"/>
              </a:spcAft>
              <a:defRPr/>
            </a:pPr>
            <a:endParaRPr lang="en-US" sz="2400" dirty="0" smtClean="0">
              <a:effectLst>
                <a:outerShdw blurRad="38100" dist="38100" dir="2700000" algn="tl">
                  <a:srgbClr val="000000">
                    <a:alpha val="43137"/>
                  </a:srgbClr>
                </a:outerShdw>
              </a:effectLst>
              <a:latin typeface="+mn-lt"/>
            </a:endParaRPr>
          </a:p>
          <a:p>
            <a:pPr fontAlgn="auto">
              <a:spcBef>
                <a:spcPts val="0"/>
              </a:spcBef>
              <a:spcAft>
                <a:spcPts val="0"/>
              </a:spcAft>
              <a:defRPr/>
            </a:pPr>
            <a:r>
              <a:rPr lang="en-US" sz="2400" dirty="0" smtClean="0">
                <a:effectLst>
                  <a:outerShdw blurRad="38100" dist="38100" dir="2700000" algn="tl">
                    <a:srgbClr val="000000">
                      <a:alpha val="43137"/>
                    </a:srgbClr>
                  </a:outerShdw>
                </a:effectLst>
                <a:latin typeface="+mn-lt"/>
              </a:rPr>
              <a:t>They </a:t>
            </a:r>
            <a:r>
              <a:rPr lang="en-US" sz="2400" dirty="0">
                <a:effectLst>
                  <a:outerShdw blurRad="38100" dist="38100" dir="2700000" algn="tl">
                    <a:srgbClr val="000000">
                      <a:alpha val="43137"/>
                    </a:srgbClr>
                  </a:outerShdw>
                </a:effectLst>
                <a:latin typeface="+mn-lt"/>
              </a:rPr>
              <a:t>wish to sponsor a state constitutional amendment opposing same-sex marriage but are concerned about whether this will adversely affect their non-profit status.  What do you advise?</a:t>
            </a:r>
          </a:p>
        </p:txBody>
      </p:sp>
      <p:sp>
        <p:nvSpPr>
          <p:cNvPr id="3" name="Title 2"/>
          <p:cNvSpPr>
            <a:spLocks noGrp="1"/>
          </p:cNvSpPr>
          <p:nvPr>
            <p:ph type="title"/>
          </p:nvPr>
        </p:nvSpPr>
        <p:spPr/>
        <p:txBody>
          <a:bodyPr/>
          <a:lstStyle/>
          <a:p>
            <a:r>
              <a:rPr lang="en-US" sz="3200" dirty="0" smtClean="0">
                <a:solidFill>
                  <a:schemeClr val="tx1"/>
                </a:solidFill>
                <a:effectLst>
                  <a:outerShdw blurRad="38100" dist="38100" dir="2700000" algn="tl">
                    <a:srgbClr val="000000">
                      <a:alpha val="43137"/>
                    </a:srgbClr>
                  </a:outerShdw>
                </a:effectLst>
              </a:rPr>
              <a:t>Beginning Tax Problem</a:t>
            </a:r>
            <a:endParaRPr lang="en-US" sz="3200" dirty="0">
              <a:solidFill>
                <a:schemeClr val="tx1"/>
              </a:solidFill>
              <a:effectLst>
                <a:outerShdw blurRad="38100" dist="38100" dir="2700000" algn="tl">
                  <a:srgbClr val="000000">
                    <a:alpha val="43137"/>
                  </a:srgbClr>
                </a:outerShdw>
              </a:effectLst>
            </a:endParaRPr>
          </a:p>
        </p:txBody>
      </p:sp>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828800"/>
            <a:ext cx="7696200" cy="4247317"/>
          </a:xfrm>
          <a:prstGeom prst="rect">
            <a:avLst/>
          </a:prstGeom>
          <a:solidFill>
            <a:schemeClr val="tx1">
              <a:lumMod val="50000"/>
            </a:schemeClr>
          </a:solidFill>
          <a:scene3d>
            <a:camera prst="orthographicFront"/>
            <a:lightRig rig="threePt" dir="t"/>
          </a:scene3d>
          <a:sp3d>
            <a:bevelT/>
          </a:sp3d>
        </p:spPr>
        <p:txBody>
          <a:bodyPr wrap="square" lIns="182880" tIns="91440" rIns="182880" bIns="91440">
            <a:spAutoFit/>
          </a:bodyPr>
          <a:lstStyle/>
          <a:p>
            <a:pPr fontAlgn="auto">
              <a:spcBef>
                <a:spcPts val="0"/>
              </a:spcBef>
              <a:spcAft>
                <a:spcPts val="0"/>
              </a:spcAft>
              <a:defRPr/>
            </a:pPr>
            <a:r>
              <a:rPr lang="en-US" sz="2400" dirty="0" smtClean="0">
                <a:effectLst>
                  <a:outerShdw blurRad="38100" dist="38100" dir="2700000" algn="tl">
                    <a:srgbClr val="000000">
                      <a:alpha val="43137"/>
                    </a:srgbClr>
                  </a:outerShdw>
                </a:effectLst>
              </a:rPr>
              <a:t>Analysis</a:t>
            </a:r>
            <a:r>
              <a:rPr lang="en-US" sz="2400" dirty="0">
                <a:effectLst>
                  <a:outerShdw blurRad="38100" dist="38100" dir="2700000" algn="tl">
                    <a:srgbClr val="000000">
                      <a:alpha val="43137"/>
                    </a:srgbClr>
                  </a:outerShdw>
                </a:effectLst>
              </a:rPr>
              <a:t>:</a:t>
            </a:r>
          </a:p>
          <a:p>
            <a:pPr fontAlgn="auto">
              <a:spcBef>
                <a:spcPts val="0"/>
              </a:spcBef>
              <a:spcAft>
                <a:spcPts val="0"/>
              </a:spcAft>
              <a:defRPr/>
            </a:pPr>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church would lose their tax exempt status by engaging in lobbying that attempts to influence legislation related to same-sex </a:t>
            </a:r>
            <a:r>
              <a:rPr lang="en-US" sz="2400" dirty="0" smtClean="0">
                <a:effectLst>
                  <a:outerShdw blurRad="38100" dist="38100" dir="2700000" algn="tl">
                    <a:srgbClr val="000000">
                      <a:alpha val="43137"/>
                    </a:srgbClr>
                  </a:outerShdw>
                </a:effectLst>
              </a:rPr>
              <a:t>marriage</a:t>
            </a:r>
          </a:p>
          <a:p>
            <a:pPr fontAlgn="auto">
              <a:spcBef>
                <a:spcPts val="0"/>
              </a:spcBef>
              <a:spcAft>
                <a:spcPts val="0"/>
              </a:spcAft>
              <a:defRPr/>
            </a:pPr>
            <a:endParaRPr lang="en-US" sz="2400" dirty="0" smtClean="0">
              <a:effectLst>
                <a:outerShdw blurRad="38100" dist="38100" dir="2700000" algn="tl">
                  <a:srgbClr val="000000">
                    <a:alpha val="43137"/>
                  </a:srgbClr>
                </a:outerShdw>
              </a:effectLst>
            </a:endParaRPr>
          </a:p>
          <a:p>
            <a:pPr fontAlgn="auto">
              <a:spcBef>
                <a:spcPts val="0"/>
              </a:spcBef>
              <a:spcAft>
                <a:spcPts val="0"/>
              </a:spcAft>
              <a:defRPr/>
            </a:pPr>
            <a:r>
              <a:rPr lang="en-US" sz="2400" dirty="0" smtClean="0">
                <a:effectLst>
                  <a:outerShdw blurRad="38100" dist="38100" dir="2700000" algn="tl">
                    <a:srgbClr val="000000">
                      <a:alpha val="43137"/>
                    </a:srgbClr>
                  </a:outerShdw>
                </a:effectLst>
              </a:rPr>
              <a:t>Rule:  D- </a:t>
            </a:r>
            <a:r>
              <a:rPr lang="en-US" sz="2400" dirty="0">
                <a:effectLst>
                  <a:outerShdw blurRad="38100" dist="38100" dir="2700000" algn="tl">
                    <a:srgbClr val="000000">
                      <a:alpha val="43137"/>
                    </a:srgbClr>
                  </a:outerShdw>
                </a:effectLst>
              </a:rPr>
              <a:t>4104. </a:t>
            </a:r>
            <a:endParaRPr lang="en-US" sz="2400" dirty="0" smtClean="0">
              <a:effectLst>
                <a:outerShdw blurRad="38100" dist="38100" dir="2700000" algn="tl">
                  <a:srgbClr val="000000">
                    <a:alpha val="43137"/>
                  </a:srgbClr>
                </a:outerShdw>
              </a:effectLst>
            </a:endParaRPr>
          </a:p>
          <a:p>
            <a:pPr fontAlgn="auto">
              <a:spcBef>
                <a:spcPts val="0"/>
              </a:spcBef>
              <a:spcAft>
                <a:spcPts val="0"/>
              </a:spcAft>
              <a:defRPr/>
            </a:pPr>
            <a:r>
              <a:rPr lang="en-US" sz="2400" dirty="0" smtClean="0">
                <a:effectLst>
                  <a:outerShdw blurRad="38100" dist="38100" dir="2700000" algn="tl">
                    <a:srgbClr val="000000">
                      <a:alpha val="43137"/>
                    </a:srgbClr>
                  </a:outerShdw>
                </a:effectLst>
              </a:rPr>
              <a:t>Requirements </a:t>
            </a:r>
            <a:r>
              <a:rPr lang="en-US" sz="2400" dirty="0">
                <a:effectLst>
                  <a:outerShdw blurRad="38100" dist="38100" dir="2700000" algn="tl">
                    <a:srgbClr val="000000">
                      <a:alpha val="43137"/>
                    </a:srgbClr>
                  </a:outerShdw>
                </a:effectLst>
              </a:rPr>
              <a:t>for tax-exempt </a:t>
            </a:r>
            <a:r>
              <a:rPr lang="en-US" sz="2400" dirty="0" smtClean="0">
                <a:effectLst>
                  <a:outerShdw blurRad="38100" dist="38100" dir="2700000" algn="tl">
                    <a:srgbClr val="000000">
                      <a:alpha val="43137"/>
                    </a:srgbClr>
                  </a:outerShdw>
                </a:effectLst>
              </a:rPr>
              <a:t>status </a:t>
            </a:r>
          </a:p>
          <a:p>
            <a:pPr fontAlgn="auto">
              <a:spcBef>
                <a:spcPts val="0"/>
              </a:spcBef>
              <a:spcAft>
                <a:spcPts val="0"/>
              </a:spcAft>
              <a:defRPr/>
            </a:pPr>
            <a:r>
              <a:rPr lang="en-US" sz="2400" dirty="0" smtClean="0">
                <a:effectLst>
                  <a:outerShdw blurRad="38100" dist="38100" dir="2700000" algn="tl">
                    <a:srgbClr val="000000">
                      <a:alpha val="43137"/>
                    </a:srgbClr>
                  </a:outerShdw>
                </a:effectLst>
              </a:rPr>
              <a:t>“Foundations having religious… purposes… are tax-exempt if no </a:t>
            </a:r>
            <a:r>
              <a:rPr lang="en-US" sz="2400" i="1" dirty="0" smtClean="0">
                <a:solidFill>
                  <a:srgbClr val="FFFF00"/>
                </a:solidFill>
                <a:effectLst>
                  <a:outerShdw blurRad="38100" dist="38100" dir="2700000" algn="tl">
                    <a:srgbClr val="000000">
                      <a:alpha val="43137"/>
                    </a:srgbClr>
                  </a:outerShdw>
                </a:effectLst>
              </a:rPr>
              <a:t>substantial part </a:t>
            </a:r>
            <a:r>
              <a:rPr lang="en-US" sz="2400" dirty="0" smtClean="0">
                <a:effectLst>
                  <a:outerShdw blurRad="38100" dist="38100" dir="2700000" algn="tl">
                    <a:srgbClr val="000000">
                      <a:alpha val="43137"/>
                    </a:srgbClr>
                  </a:outerShdw>
                </a:effectLst>
              </a:rPr>
              <a:t>of the organization’s activities consist of propaganda or otherwise attempting to influence legislation.”</a:t>
            </a:r>
            <a:endParaRPr lang="en-US" sz="2400" dirty="0">
              <a:effectLst>
                <a:outerShdw blurRad="38100" dist="38100" dir="2700000" algn="tl">
                  <a:srgbClr val="000000">
                    <a:alpha val="43137"/>
                  </a:srgbClr>
                </a:outerShdw>
              </a:effectLst>
            </a:endParaRPr>
          </a:p>
        </p:txBody>
      </p:sp>
      <p:sp>
        <p:nvSpPr>
          <p:cNvPr id="7" name="Title 6"/>
          <p:cNvSpPr>
            <a:spLocks noGrp="1"/>
          </p:cNvSpPr>
          <p:nvPr>
            <p:ph type="title"/>
          </p:nvPr>
        </p:nvSpPr>
        <p:spPr/>
        <p:txBody>
          <a:bodyPr/>
          <a:lstStyle/>
          <a:p>
            <a:r>
              <a:rPr lang="en-US" sz="3200" dirty="0" smtClean="0">
                <a:solidFill>
                  <a:schemeClr val="tx1"/>
                </a:solidFill>
                <a:effectLst>
                  <a:outerShdw blurRad="38100" dist="38100" dir="2700000" algn="tl">
                    <a:srgbClr val="000000">
                      <a:alpha val="43137"/>
                    </a:srgbClr>
                  </a:outerShdw>
                </a:effectLst>
              </a:rPr>
              <a:t>Student Answer</a:t>
            </a:r>
            <a:endParaRPr lang="en-US" sz="3600" dirty="0">
              <a:solidFill>
                <a:schemeClr val="tx1"/>
              </a:solidFill>
              <a:effectLst>
                <a:outerShdw blurRad="38100" dist="38100" dir="2700000" algn="tl">
                  <a:srgbClr val="000000">
                    <a:alpha val="43137"/>
                  </a:srgbClr>
                </a:outerShdw>
              </a:effectLst>
            </a:endParaRPr>
          </a:p>
        </p:txBody>
      </p:sp>
    </p:spTree>
  </p:cSld>
  <p:clrMapOvr>
    <a:masterClrMapping/>
  </p:clrMapOvr>
  <p:transition>
    <p:pull dir="lu"/>
  </p:transition>
  <p:timing>
    <p:tnLst>
      <p:par>
        <p:cTn id="1" dur="indefinite" restart="never" nodeType="tmRoot"/>
      </p:par>
    </p:tnLst>
  </p:timing>
</p:sld>
</file>

<file path=ppt/theme/theme1.xml><?xml version="1.0" encoding="utf-8"?>
<a:theme xmlns:a="http://schemas.openxmlformats.org/drawingml/2006/main" name="Librarians.As.Copyright.Probem.Solvers.2">
  <a:themeElements>
    <a:clrScheme name="Copyright &amp; Licensing">
      <a:dk1>
        <a:srgbClr val="336699"/>
      </a:dk1>
      <a:lt1>
        <a:srgbClr val="FFFFFF"/>
      </a:lt1>
      <a:dk2>
        <a:srgbClr val="AFCAFF"/>
      </a:dk2>
      <a:lt2>
        <a:srgbClr val="AFCAFF"/>
      </a:lt2>
      <a:accent1>
        <a:srgbClr val="151515"/>
      </a:accent1>
      <a:accent2>
        <a:srgbClr val="FF0000"/>
      </a:accent2>
      <a:accent3>
        <a:srgbClr val="E9CD23"/>
      </a:accent3>
      <a:accent4>
        <a:srgbClr val="7075A6"/>
      </a:accent4>
      <a:accent5>
        <a:srgbClr val="AAADCA"/>
      </a:accent5>
      <a:accent6>
        <a:srgbClr val="009644"/>
      </a:accent6>
      <a:hlink>
        <a:srgbClr val="264C72"/>
      </a:hlink>
      <a:folHlink>
        <a:srgbClr val="264C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triangle" w="med" len="med"/>
        </a:ln>
        <a:effectLst/>
      </a:spPr>
      <a:bodyPr vert="horz" wrap="square" lIns="91440" tIns="91440" rIns="91440" bIns="9144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triangle" w="med" len="med"/>
        </a:ln>
        <a:effectLst/>
      </a:spPr>
      <a:bodyPr vert="horz" wrap="square" lIns="91440" tIns="91440" rIns="91440" bIns="9144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Librarians.As.Copyright.Probem.Solvers.2</Template>
  <TotalTime>570</TotalTime>
  <Words>722</Words>
  <Application>Microsoft Office PowerPoint</Application>
  <PresentationFormat>On-screen Show (4:3)</PresentationFormat>
  <Paragraphs>81</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Librarians.As.Copyright.Probem.Solvers.2</vt:lpstr>
      <vt:lpstr>Metacognition: The Transformation from Novice to Expert </vt:lpstr>
      <vt:lpstr>PowerPoint Presentation</vt:lpstr>
      <vt:lpstr>Metacognition</vt:lpstr>
      <vt:lpstr>Borrowing from Medical Education</vt:lpstr>
      <vt:lpstr>PowerPoint Presentation</vt:lpstr>
      <vt:lpstr>PowerPoint Presentation</vt:lpstr>
      <vt:lpstr>PowerPoint Presentation</vt:lpstr>
      <vt:lpstr>Beginning Tax Problem</vt:lpstr>
      <vt:lpstr>Student Answer</vt:lpstr>
      <vt:lpstr>Evaluation of Student</vt:lpstr>
      <vt:lpstr>Bring in the Expert!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ACRL Standards, Performance  Indicators, and Outcomes</vt:lpstr>
      <vt:lpstr>Draft Law School Information Literacy Standards</vt:lpstr>
      <vt:lpstr>Draft Law School Information Literacy Standards</vt:lpstr>
      <vt:lpstr>Boulder Statement on Legal Research Education (2009)</vt:lpstr>
      <vt:lpstr>Failure to recognize the reiterative process of a schemata or learning strategy.</vt:lpstr>
      <vt:lpstr>Build a better construct to accommodate legislative history, rulemaking, etc.</vt:lpstr>
      <vt:lpstr>PowerPoint Presentation</vt:lpstr>
      <vt:lpstr>The End</vt:lpstr>
    </vt:vector>
  </TitlesOfParts>
  <Company>UMKC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Librarians as University Copyright &amp; Licensing Problems Solvers</dc:title>
  <dc:creator>Paul D. Callister</dc:creator>
  <cp:lastModifiedBy>School of Law</cp:lastModifiedBy>
  <cp:revision>53</cp:revision>
  <dcterms:created xsi:type="dcterms:W3CDTF">2012-04-16T20:23:19Z</dcterms:created>
  <dcterms:modified xsi:type="dcterms:W3CDTF">2012-09-19T13:16:52Z</dcterms:modified>
</cp:coreProperties>
</file>