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257" r:id="rId3"/>
    <p:sldId id="278" r:id="rId4"/>
    <p:sldId id="258" r:id="rId5"/>
    <p:sldId id="259" r:id="rId6"/>
    <p:sldId id="275"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80" r:id="rId21"/>
    <p:sldId id="273" r:id="rId22"/>
    <p:sldId id="274" r:id="rId23"/>
    <p:sldId id="281" r:id="rId24"/>
    <p:sldId id="276" r:id="rId25"/>
    <p:sldId id="277" r:id="rId26"/>
    <p:sldId id="279" r:id="rId27"/>
    <p:sldId id="282" r:id="rId28"/>
    <p:sldId id="284"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llister, Paul D." initials="CPD" lastIdx="2" clrIdx="0">
    <p:extLst>
      <p:ext uri="{19B8F6BF-5375-455C-9EA6-DF929625EA0E}">
        <p15:presenceInfo xmlns:p15="http://schemas.microsoft.com/office/powerpoint/2012/main" userId="S-1-5-21-2008365202-1495225606-1849977318-718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86932" autoAdjust="0"/>
  </p:normalViewPr>
  <p:slideViewPr>
    <p:cSldViewPr snapToGrid="0">
      <p:cViewPr varScale="1">
        <p:scale>
          <a:sx n="53" d="100"/>
          <a:sy n="53" d="100"/>
        </p:scale>
        <p:origin x="40" y="4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5" Type="http://schemas.openxmlformats.org/officeDocument/2006/relationships/image" Target="../media/image22.wmf"/><Relationship Id="rId4"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F393F4-61C4-4FFB-8124-BDF23F7B3532}" type="datetimeFigureOut">
              <a:rPr lang="en-US" smtClean="0"/>
              <a:t>9/30/2014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DB515D-9F6F-4CE9-95E2-AF7AA7C30144}" type="slidenum">
              <a:rPr lang="en-US" smtClean="0"/>
              <a:t>‹#›</a:t>
            </a:fld>
            <a:endParaRPr lang="en-US"/>
          </a:p>
        </p:txBody>
      </p:sp>
    </p:spTree>
    <p:extLst>
      <p:ext uri="{BB962C8B-B14F-4D97-AF65-F5344CB8AC3E}">
        <p14:creationId xmlns:p14="http://schemas.microsoft.com/office/powerpoint/2010/main" val="376382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it cognitive?  Because we have to “synthesize information about legal</a:t>
            </a:r>
            <a:r>
              <a:rPr lang="en-US" baseline="0" dirty="0" smtClean="0"/>
              <a:t> systems and resources to identify the best </a:t>
            </a:r>
            <a:r>
              <a:rPr lang="en-US" baseline="0" dirty="0" err="1" smtClean="0"/>
              <a:t>best</a:t>
            </a:r>
            <a:r>
              <a:rPr lang="en-US" baseline="0" dirty="0" smtClean="0"/>
              <a:t> research plan for a </a:t>
            </a:r>
            <a:r>
              <a:rPr lang="en-US" baseline="0" smtClean="0"/>
              <a:t>given condition.</a:t>
            </a:r>
            <a:endParaRPr lang="en-US" dirty="0"/>
          </a:p>
        </p:txBody>
      </p:sp>
      <p:sp>
        <p:nvSpPr>
          <p:cNvPr id="4" name="Slide Number Placeholder 3"/>
          <p:cNvSpPr>
            <a:spLocks noGrp="1"/>
          </p:cNvSpPr>
          <p:nvPr>
            <p:ph type="sldNum" sz="quarter" idx="10"/>
          </p:nvPr>
        </p:nvSpPr>
        <p:spPr/>
        <p:txBody>
          <a:bodyPr/>
          <a:lstStyle/>
          <a:p>
            <a:fld id="{54DB515D-9F6F-4CE9-95E2-AF7AA7C30144}" type="slidenum">
              <a:rPr lang="en-US" smtClean="0"/>
              <a:t>5</a:t>
            </a:fld>
            <a:endParaRPr lang="en-US"/>
          </a:p>
        </p:txBody>
      </p:sp>
    </p:spTree>
    <p:extLst>
      <p:ext uri="{BB962C8B-B14F-4D97-AF65-F5344CB8AC3E}">
        <p14:creationId xmlns:p14="http://schemas.microsoft.com/office/powerpoint/2010/main" val="953953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students had researched</a:t>
            </a:r>
            <a:r>
              <a:rPr lang="en-US" baseline="0" dirty="0" smtClean="0"/>
              <a:t> the issue the students would have gone onto the annotation of some of the resources I had taught them and they might find that “attempts to influence legislation was minor activity”, 5% was ok and that that was considered exempt—a five percent test was ok. BUT the students didn’t even look for it—the meaning of </a:t>
            </a:r>
            <a:r>
              <a:rPr lang="en-US" i="1" baseline="0" dirty="0" smtClean="0"/>
              <a:t>substantial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2FD6E99-422C-4E31-A3D6-EDAD2147E79A}" type="slidenum">
              <a:rPr lang="en-US" smtClean="0"/>
              <a:t>18</a:t>
            </a:fld>
            <a:endParaRPr lang="en-US" dirty="0"/>
          </a:p>
        </p:txBody>
      </p:sp>
    </p:spTree>
    <p:extLst>
      <p:ext uri="{BB962C8B-B14F-4D97-AF65-F5344CB8AC3E}">
        <p14:creationId xmlns:p14="http://schemas.microsoft.com/office/powerpoint/2010/main" val="1663741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didn’t they look for it?  Well in part it is because</a:t>
            </a:r>
            <a:r>
              <a:rPr lang="en-US" baseline="0" dirty="0" smtClean="0"/>
              <a:t> of a misconception of their basic model of the research process—in seeing it like a baseball diamond in which they run around the bases and score a home run …  and that then they are done—when in fact it is a cycle, and often when you get around that home plate, you find you have to keep running to the next base with a new issue.  It’s a cyclical process, and so the students have had a failure, fundamentally, to conceptualize their schema of what research really is.  When students consider the failure in their thinking, they are having a “METACOGNATIVE MOMMENT.”</a:t>
            </a:r>
            <a:endParaRPr lang="en-US" dirty="0"/>
          </a:p>
        </p:txBody>
      </p:sp>
      <p:sp>
        <p:nvSpPr>
          <p:cNvPr id="4" name="Slide Number Placeholder 3"/>
          <p:cNvSpPr>
            <a:spLocks noGrp="1"/>
          </p:cNvSpPr>
          <p:nvPr>
            <p:ph type="sldNum" sz="quarter" idx="10"/>
          </p:nvPr>
        </p:nvSpPr>
        <p:spPr/>
        <p:txBody>
          <a:bodyPr/>
          <a:lstStyle/>
          <a:p>
            <a:fld id="{52FD6E99-422C-4E31-A3D6-EDAD2147E79A}" type="slidenum">
              <a:rPr lang="en-US" smtClean="0"/>
              <a:t>19</a:t>
            </a:fld>
            <a:endParaRPr lang="en-US" dirty="0"/>
          </a:p>
        </p:txBody>
      </p:sp>
    </p:spTree>
    <p:extLst>
      <p:ext uri="{BB962C8B-B14F-4D97-AF65-F5344CB8AC3E}">
        <p14:creationId xmlns:p14="http://schemas.microsoft.com/office/powerpoint/2010/main" val="418619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Sources</a:t>
            </a:r>
            <a:r>
              <a:rPr lang="en-US" dirty="0" smtClean="0"/>
              <a:t> in the context of </a:t>
            </a:r>
            <a:r>
              <a:rPr lang="en-US" i="1" dirty="0" smtClean="0"/>
              <a:t>legal questions</a:t>
            </a:r>
          </a:p>
          <a:p>
            <a:r>
              <a:rPr lang="en-US" i="1" dirty="0" smtClean="0"/>
              <a:t>Understanding </a:t>
            </a:r>
            <a:r>
              <a:rPr lang="en-US" i="0" dirty="0" smtClean="0"/>
              <a:t>one’s findings as it relates to the question</a:t>
            </a:r>
          </a:p>
          <a:p>
            <a:r>
              <a:rPr lang="en-US" i="1" dirty="0" smtClean="0"/>
              <a:t>Synthesize </a:t>
            </a:r>
            <a:r>
              <a:rPr lang="en-US" i="0" dirty="0" smtClean="0"/>
              <a:t>resources</a:t>
            </a:r>
            <a:r>
              <a:rPr lang="en-US" i="0" baseline="0" dirty="0" smtClean="0"/>
              <a:t> </a:t>
            </a:r>
            <a:r>
              <a:rPr lang="en-US" i="0" baseline="0" smtClean="0"/>
              <a:t>and institutions </a:t>
            </a:r>
            <a:r>
              <a:rPr lang="en-US" i="0" baseline="0" dirty="0" smtClean="0"/>
              <a:t>to implement research design, evaluate, and communicate results.</a:t>
            </a:r>
            <a:endParaRPr lang="en-US" i="1" dirty="0"/>
          </a:p>
        </p:txBody>
      </p:sp>
      <p:sp>
        <p:nvSpPr>
          <p:cNvPr id="4" name="Slide Number Placeholder 3"/>
          <p:cNvSpPr>
            <a:spLocks noGrp="1"/>
          </p:cNvSpPr>
          <p:nvPr>
            <p:ph type="sldNum" sz="quarter" idx="10"/>
          </p:nvPr>
        </p:nvSpPr>
        <p:spPr/>
        <p:txBody>
          <a:bodyPr/>
          <a:lstStyle/>
          <a:p>
            <a:fld id="{54DB515D-9F6F-4CE9-95E2-AF7AA7C30144}" type="slidenum">
              <a:rPr lang="en-US" smtClean="0"/>
              <a:t>20</a:t>
            </a:fld>
            <a:endParaRPr lang="en-US"/>
          </a:p>
        </p:txBody>
      </p:sp>
    </p:spTree>
    <p:extLst>
      <p:ext uri="{BB962C8B-B14F-4D97-AF65-F5344CB8AC3E}">
        <p14:creationId xmlns:p14="http://schemas.microsoft.com/office/powerpoint/2010/main" val="3813067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Otto Preminger’s film, Anatomy of a Murder, Defense Counsel, Paul </a:t>
            </a:r>
            <a:r>
              <a:rPr lang="en-US" dirty="0" err="1" smtClean="0"/>
              <a:t>Biegler</a:t>
            </a:r>
            <a:r>
              <a:rPr lang="en-US" dirty="0" smtClean="0"/>
              <a:t> (played by Jimmy Stewart, does something incompressible in the modern practice of law.  Mr. </a:t>
            </a:r>
            <a:r>
              <a:rPr lang="en-US" dirty="0" err="1" smtClean="0"/>
              <a:t>Biegler</a:t>
            </a:r>
            <a:r>
              <a:rPr lang="en-US" dirty="0" smtClean="0"/>
              <a:t> and his alcoholic colleague, actually choose to spend their leisure time drinking bourbon whisky and reading from case reporters—from Justice Holmes no less.  See Anatomy of a Murder (Carlyle Productions, Inc. 1959).</a:t>
            </a:r>
            <a:endParaRPr lang="en-US" dirty="0"/>
          </a:p>
        </p:txBody>
      </p:sp>
      <p:sp>
        <p:nvSpPr>
          <p:cNvPr id="4" name="Slide Number Placeholder 3"/>
          <p:cNvSpPr>
            <a:spLocks noGrp="1"/>
          </p:cNvSpPr>
          <p:nvPr>
            <p:ph type="sldNum" sz="quarter" idx="10"/>
          </p:nvPr>
        </p:nvSpPr>
        <p:spPr/>
        <p:txBody>
          <a:bodyPr/>
          <a:lstStyle/>
          <a:p>
            <a:fld id="{54DB515D-9F6F-4CE9-95E2-AF7AA7C30144}" type="slidenum">
              <a:rPr lang="en-US" smtClean="0"/>
              <a:t>21</a:t>
            </a:fld>
            <a:endParaRPr lang="en-US"/>
          </a:p>
        </p:txBody>
      </p:sp>
    </p:spTree>
    <p:extLst>
      <p:ext uri="{BB962C8B-B14F-4D97-AF65-F5344CB8AC3E}">
        <p14:creationId xmlns:p14="http://schemas.microsoft.com/office/powerpoint/2010/main" val="2528283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Otto Preminger’s film, Anatomy of a Murder, Defense Counsel, Paul </a:t>
            </a:r>
            <a:r>
              <a:rPr lang="en-US" dirty="0" err="1" smtClean="0"/>
              <a:t>Biegler</a:t>
            </a:r>
            <a:r>
              <a:rPr lang="en-US" dirty="0" smtClean="0"/>
              <a:t> (played by Jimmy Stewart, does something incompressible in the modern practice of law.  Mr. </a:t>
            </a:r>
            <a:r>
              <a:rPr lang="en-US" dirty="0" err="1" smtClean="0"/>
              <a:t>Biegler</a:t>
            </a:r>
            <a:r>
              <a:rPr lang="en-US" dirty="0" smtClean="0"/>
              <a:t> and his alcoholic colleague, actually choose to spend their leisure time drinking bourbon whisky and reading from case reporters—from Justice Holmes no less.  See Anatomy of a Murder (Carlyle Productions, Inc. </a:t>
            </a:r>
            <a:r>
              <a:rPr lang="en-US" smtClean="0"/>
              <a:t>1959).</a:t>
            </a:r>
            <a:endParaRPr lang="en-US"/>
          </a:p>
        </p:txBody>
      </p:sp>
      <p:sp>
        <p:nvSpPr>
          <p:cNvPr id="4" name="Slide Number Placeholder 3"/>
          <p:cNvSpPr>
            <a:spLocks noGrp="1"/>
          </p:cNvSpPr>
          <p:nvPr>
            <p:ph type="sldNum" sz="quarter" idx="10"/>
          </p:nvPr>
        </p:nvSpPr>
        <p:spPr/>
        <p:txBody>
          <a:bodyPr/>
          <a:lstStyle/>
          <a:p>
            <a:fld id="{54DB515D-9F6F-4CE9-95E2-AF7AA7C30144}" type="slidenum">
              <a:rPr lang="en-US" smtClean="0"/>
              <a:t>22</a:t>
            </a:fld>
            <a:endParaRPr lang="en-US"/>
          </a:p>
        </p:txBody>
      </p:sp>
    </p:spTree>
    <p:extLst>
      <p:ext uri="{BB962C8B-B14F-4D97-AF65-F5344CB8AC3E}">
        <p14:creationId xmlns:p14="http://schemas.microsoft.com/office/powerpoint/2010/main" val="1892269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didn’t they look for it?  Well in part it is because</a:t>
            </a:r>
            <a:r>
              <a:rPr lang="en-US" baseline="0" dirty="0" smtClean="0"/>
              <a:t> of a misconception of their basic model of the research process—in seeing it like a baseball diamond in which they run around the bases and score a home run …  and that then they are done—when in fact it is a cycle, and often when you get around that home plate, you find you have to keep running to the next base with a new issue.  It’s a cyclical process, and so the students have had a failure, fundamentally, to conceptualize their schema of what research really is.  When students consider the failure in their thinking, they are having a “METACOGNATIVE MOMMENT.”</a:t>
            </a:r>
            <a:endParaRPr lang="en-US" dirty="0"/>
          </a:p>
        </p:txBody>
      </p:sp>
      <p:sp>
        <p:nvSpPr>
          <p:cNvPr id="4" name="Slide Number Placeholder 3"/>
          <p:cNvSpPr>
            <a:spLocks noGrp="1"/>
          </p:cNvSpPr>
          <p:nvPr>
            <p:ph type="sldNum" sz="quarter" idx="10"/>
          </p:nvPr>
        </p:nvSpPr>
        <p:spPr/>
        <p:txBody>
          <a:bodyPr/>
          <a:lstStyle/>
          <a:p>
            <a:fld id="{52FD6E99-422C-4E31-A3D6-EDAD2147E79A}" type="slidenum">
              <a:rPr lang="en-US" smtClean="0"/>
              <a:t>9</a:t>
            </a:fld>
            <a:endParaRPr lang="en-US" dirty="0"/>
          </a:p>
        </p:txBody>
      </p:sp>
    </p:spTree>
    <p:extLst>
      <p:ext uri="{BB962C8B-B14F-4D97-AF65-F5344CB8AC3E}">
        <p14:creationId xmlns:p14="http://schemas.microsoft.com/office/powerpoint/2010/main" val="1409493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Sources</a:t>
            </a:r>
            <a:r>
              <a:rPr lang="en-US" dirty="0" smtClean="0"/>
              <a:t> in the context of </a:t>
            </a:r>
            <a:r>
              <a:rPr lang="en-US" i="1" dirty="0" smtClean="0"/>
              <a:t>legal questions</a:t>
            </a:r>
          </a:p>
          <a:p>
            <a:r>
              <a:rPr lang="en-US" i="1" dirty="0" smtClean="0"/>
              <a:t>Understanding </a:t>
            </a:r>
            <a:r>
              <a:rPr lang="en-US" i="0" dirty="0" smtClean="0"/>
              <a:t>one’s findings as it relates to the question</a:t>
            </a:r>
          </a:p>
          <a:p>
            <a:r>
              <a:rPr lang="en-US" i="1" dirty="0" smtClean="0"/>
              <a:t>Synthesize </a:t>
            </a:r>
            <a:r>
              <a:rPr lang="en-US" i="0" dirty="0" smtClean="0"/>
              <a:t>resources</a:t>
            </a:r>
            <a:r>
              <a:rPr lang="en-US" i="0" baseline="0" dirty="0" smtClean="0"/>
              <a:t> </a:t>
            </a:r>
            <a:r>
              <a:rPr lang="en-US" i="0" baseline="0" smtClean="0"/>
              <a:t>and institutions </a:t>
            </a:r>
            <a:r>
              <a:rPr lang="en-US" i="0" baseline="0" dirty="0" smtClean="0"/>
              <a:t>to implement research design, evaluate, and communicate results.</a:t>
            </a:r>
            <a:endParaRPr lang="en-US" i="1" dirty="0"/>
          </a:p>
        </p:txBody>
      </p:sp>
      <p:sp>
        <p:nvSpPr>
          <p:cNvPr id="4" name="Slide Number Placeholder 3"/>
          <p:cNvSpPr>
            <a:spLocks noGrp="1"/>
          </p:cNvSpPr>
          <p:nvPr>
            <p:ph type="sldNum" sz="quarter" idx="10"/>
          </p:nvPr>
        </p:nvSpPr>
        <p:spPr/>
        <p:txBody>
          <a:bodyPr/>
          <a:lstStyle/>
          <a:p>
            <a:fld id="{54DB515D-9F6F-4CE9-95E2-AF7AA7C30144}" type="slidenum">
              <a:rPr lang="en-US" smtClean="0"/>
              <a:t>11</a:t>
            </a:fld>
            <a:endParaRPr lang="en-US"/>
          </a:p>
        </p:txBody>
      </p:sp>
    </p:spTree>
    <p:extLst>
      <p:ext uri="{BB962C8B-B14F-4D97-AF65-F5344CB8AC3E}">
        <p14:creationId xmlns:p14="http://schemas.microsoft.com/office/powerpoint/2010/main" val="1504488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research problem</a:t>
            </a:r>
            <a:r>
              <a:rPr lang="en-US" baseline="0" dirty="0" smtClean="0"/>
              <a:t> first.  I often assign the problem that class represents a coalition of churches that support soup kitchens, but who now want to sponsor a state constitutional amendment banning same sex marriage.  Now the risk of doing this is that they might lose their tax exempt status.  So we have decided to research the issue, and the students have been given some tools such as the </a:t>
            </a:r>
            <a:r>
              <a:rPr lang="en-US" i="1" baseline="0" dirty="0" smtClean="0"/>
              <a:t>CCH Standard Federal Tax Reporter </a:t>
            </a:r>
            <a:r>
              <a:rPr lang="en-US" baseline="0" dirty="0" smtClean="0"/>
              <a:t>. . . .</a:t>
            </a:r>
            <a:endParaRPr lang="en-US" dirty="0"/>
          </a:p>
        </p:txBody>
      </p:sp>
      <p:sp>
        <p:nvSpPr>
          <p:cNvPr id="4" name="Slide Number Placeholder 3"/>
          <p:cNvSpPr>
            <a:spLocks noGrp="1"/>
          </p:cNvSpPr>
          <p:nvPr>
            <p:ph type="sldNum" sz="quarter" idx="10"/>
          </p:nvPr>
        </p:nvSpPr>
        <p:spPr/>
        <p:txBody>
          <a:bodyPr/>
          <a:lstStyle/>
          <a:p>
            <a:fld id="{52FD6E99-422C-4E31-A3D6-EDAD2147E79A}" type="slidenum">
              <a:rPr lang="en-US" smtClean="0"/>
              <a:t>12</a:t>
            </a:fld>
            <a:endParaRPr lang="en-US" dirty="0"/>
          </a:p>
        </p:txBody>
      </p:sp>
    </p:spTree>
    <p:extLst>
      <p:ext uri="{BB962C8B-B14F-4D97-AF65-F5344CB8AC3E}">
        <p14:creationId xmlns:p14="http://schemas.microsoft.com/office/powerpoint/2010/main" val="4013521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 . And the typical student answer</a:t>
            </a:r>
            <a:r>
              <a:rPr lang="en-US" baseline="0" dirty="0" smtClean="0"/>
              <a:t> comes back that . . .</a:t>
            </a:r>
            <a:endParaRPr lang="en-US" dirty="0"/>
          </a:p>
        </p:txBody>
      </p:sp>
      <p:sp>
        <p:nvSpPr>
          <p:cNvPr id="4" name="Slide Number Placeholder 3"/>
          <p:cNvSpPr>
            <a:spLocks noGrp="1"/>
          </p:cNvSpPr>
          <p:nvPr>
            <p:ph type="sldNum" sz="quarter" idx="10"/>
          </p:nvPr>
        </p:nvSpPr>
        <p:spPr/>
        <p:txBody>
          <a:bodyPr/>
          <a:lstStyle/>
          <a:p>
            <a:fld id="{52FD6E99-422C-4E31-A3D6-EDAD2147E79A}" type="slidenum">
              <a:rPr lang="en-US" smtClean="0"/>
              <a:t>13</a:t>
            </a:fld>
            <a:endParaRPr lang="en-US" dirty="0"/>
          </a:p>
        </p:txBody>
      </p:sp>
    </p:spTree>
    <p:extLst>
      <p:ext uri="{BB962C8B-B14F-4D97-AF65-F5344CB8AC3E}">
        <p14:creationId xmlns:p14="http://schemas.microsoft.com/office/powerpoint/2010/main" val="2681172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churches would </a:t>
            </a:r>
            <a:r>
              <a:rPr lang="en-US" i="1" dirty="0" smtClean="0"/>
              <a:t>lose</a:t>
            </a:r>
            <a:r>
              <a:rPr lang="en-US" dirty="0" smtClean="0"/>
              <a:t> their tax exempt</a:t>
            </a:r>
            <a:r>
              <a:rPr lang="en-US" baseline="0" dirty="0" smtClean="0"/>
              <a:t> status …</a:t>
            </a:r>
            <a:endParaRPr lang="en-US" dirty="0"/>
          </a:p>
        </p:txBody>
      </p:sp>
      <p:sp>
        <p:nvSpPr>
          <p:cNvPr id="4" name="Slide Number Placeholder 3"/>
          <p:cNvSpPr>
            <a:spLocks noGrp="1"/>
          </p:cNvSpPr>
          <p:nvPr>
            <p:ph type="sldNum" sz="quarter" idx="10"/>
          </p:nvPr>
        </p:nvSpPr>
        <p:spPr/>
        <p:txBody>
          <a:bodyPr/>
          <a:lstStyle/>
          <a:p>
            <a:fld id="{52FD6E99-422C-4E31-A3D6-EDAD2147E79A}" type="slidenum">
              <a:rPr lang="en-US" smtClean="0"/>
              <a:t>14</a:t>
            </a:fld>
            <a:endParaRPr lang="en-US" dirty="0"/>
          </a:p>
        </p:txBody>
      </p:sp>
    </p:spTree>
    <p:extLst>
      <p:ext uri="{BB962C8B-B14F-4D97-AF65-F5344CB8AC3E}">
        <p14:creationId xmlns:p14="http://schemas.microsoft.com/office/powerpoint/2010/main" val="2632309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smtClean="0">
                <a:effectLst>
                  <a:outerShdw blurRad="38100" dist="38100" dir="2700000" algn="tl">
                    <a:srgbClr val="000000">
                      <a:alpha val="43137"/>
                    </a:srgbClr>
                  </a:outerShdw>
                </a:effectLst>
              </a:rPr>
              <a:t>… because religious charities are only tax exempt </a:t>
            </a:r>
            <a:r>
              <a:rPr lang="en-US" i="1" dirty="0" smtClean="0">
                <a:effectLst>
                  <a:outerShdw blurRad="38100" dist="38100" dir="2700000" algn="tl">
                    <a:srgbClr val="000000">
                      <a:alpha val="43137"/>
                    </a:srgbClr>
                  </a:outerShdw>
                </a:effectLst>
              </a:rPr>
              <a:t>if no substantial part</a:t>
            </a:r>
            <a:r>
              <a:rPr lang="en-US" dirty="0" smtClean="0">
                <a:effectLst>
                  <a:outerShdw blurRad="38100" dist="38100" dir="2700000" algn="tl">
                    <a:srgbClr val="000000">
                      <a:alpha val="43137"/>
                    </a:srgbClr>
                  </a:outerShdw>
                </a:effectLst>
              </a:rPr>
              <a:t> of the organization’s activities … attempt to influence legislation.  And then there is a regulation.  So there is a </a:t>
            </a:r>
            <a:r>
              <a:rPr lang="en-US" i="1" dirty="0" smtClean="0">
                <a:effectLst>
                  <a:outerShdw blurRad="38100" dist="38100" dir="2700000" algn="tl">
                    <a:srgbClr val="000000">
                      <a:alpha val="43137"/>
                    </a:srgbClr>
                  </a:outerShdw>
                </a:effectLst>
              </a:rPr>
              <a:t>no substantial part </a:t>
            </a:r>
            <a:r>
              <a:rPr lang="en-US" i="0" dirty="0" smtClean="0">
                <a:effectLst>
                  <a:outerShdw blurRad="38100" dist="38100" dir="2700000" algn="tl">
                    <a:srgbClr val="000000">
                      <a:alpha val="43137"/>
                    </a:srgbClr>
                  </a:outerShdw>
                </a:effectLst>
              </a:rPr>
              <a:t>test.</a:t>
            </a:r>
            <a:r>
              <a:rPr lang="en-US" i="0" baseline="0" dirty="0" smtClean="0">
                <a:effectLst>
                  <a:outerShdw blurRad="38100" dist="38100" dir="2700000" algn="tl">
                    <a:srgbClr val="000000">
                      <a:alpha val="43137"/>
                    </a:srgbClr>
                  </a:outerShdw>
                </a:effectLst>
              </a:rPr>
              <a:t>  The students are proud of themselves that they have completed the assignment, …</a:t>
            </a:r>
            <a:endParaRPr lang="en-US" dirty="0" smtClean="0">
              <a:effectLst>
                <a:outerShdw blurRad="38100" dist="38100" dir="2700000" algn="tl">
                  <a:srgbClr val="000000">
                    <a:alpha val="43137"/>
                  </a:srgbClr>
                </a:outerShdw>
              </a:effectLst>
            </a:endParaRPr>
          </a:p>
          <a:p>
            <a:endParaRPr lang="en-US" dirty="0"/>
          </a:p>
        </p:txBody>
      </p:sp>
      <p:sp>
        <p:nvSpPr>
          <p:cNvPr id="4" name="Slide Number Placeholder 3"/>
          <p:cNvSpPr>
            <a:spLocks noGrp="1"/>
          </p:cNvSpPr>
          <p:nvPr>
            <p:ph type="sldNum" sz="quarter" idx="10"/>
          </p:nvPr>
        </p:nvSpPr>
        <p:spPr/>
        <p:txBody>
          <a:bodyPr/>
          <a:lstStyle/>
          <a:p>
            <a:fld id="{52FD6E99-422C-4E31-A3D6-EDAD2147E79A}" type="slidenum">
              <a:rPr lang="en-US" smtClean="0"/>
              <a:t>15</a:t>
            </a:fld>
            <a:endParaRPr lang="en-US" dirty="0"/>
          </a:p>
        </p:txBody>
      </p:sp>
    </p:spTree>
    <p:extLst>
      <p:ext uri="{BB962C8B-B14F-4D97-AF65-F5344CB8AC3E}">
        <p14:creationId xmlns:p14="http://schemas.microsoft.com/office/powerpoint/2010/main" val="1669012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 real research has only just begun</a:t>
            </a:r>
            <a:r>
              <a:rPr lang="en-US" baseline="0" dirty="0" smtClean="0"/>
              <a:t> because the client will ask, “what does </a:t>
            </a:r>
            <a:r>
              <a:rPr lang="en-US" i="1" baseline="0" dirty="0" smtClean="0"/>
              <a:t>substantial” </a:t>
            </a:r>
            <a:r>
              <a:rPr lang="en-US" i="0" baseline="0" dirty="0" smtClean="0"/>
              <a:t> mean?  The real research is just begun, … and how come none of the students researched the issue?</a:t>
            </a:r>
            <a:endParaRPr lang="en-US" dirty="0"/>
          </a:p>
        </p:txBody>
      </p:sp>
      <p:sp>
        <p:nvSpPr>
          <p:cNvPr id="4" name="Slide Number Placeholder 3"/>
          <p:cNvSpPr>
            <a:spLocks noGrp="1"/>
          </p:cNvSpPr>
          <p:nvPr>
            <p:ph type="sldNum" sz="quarter" idx="10"/>
          </p:nvPr>
        </p:nvSpPr>
        <p:spPr/>
        <p:txBody>
          <a:bodyPr/>
          <a:lstStyle/>
          <a:p>
            <a:fld id="{52FD6E99-422C-4E31-A3D6-EDAD2147E79A}" type="slidenum">
              <a:rPr lang="en-US" smtClean="0"/>
              <a:t>16</a:t>
            </a:fld>
            <a:endParaRPr lang="en-US" dirty="0"/>
          </a:p>
        </p:txBody>
      </p:sp>
    </p:spTree>
    <p:extLst>
      <p:ext uri="{BB962C8B-B14F-4D97-AF65-F5344CB8AC3E}">
        <p14:creationId xmlns:p14="http://schemas.microsoft.com/office/powerpoint/2010/main" val="4011279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FD6E99-422C-4E31-A3D6-EDAD2147E79A}" type="slidenum">
              <a:rPr lang="en-US" smtClean="0"/>
              <a:t>17</a:t>
            </a:fld>
            <a:endParaRPr lang="en-US" dirty="0"/>
          </a:p>
        </p:txBody>
      </p:sp>
    </p:spTree>
    <p:extLst>
      <p:ext uri="{BB962C8B-B14F-4D97-AF65-F5344CB8AC3E}">
        <p14:creationId xmlns:p14="http://schemas.microsoft.com/office/powerpoint/2010/main" val="4074490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74683010"/>
      </p:ext>
    </p:extLst>
  </p:cSld>
  <p:clrMapOvr>
    <a:masterClrMapping/>
  </p:clrMapOvr>
  <p:transition>
    <p:pull dir="l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B9A1276B-22DA-4C48-A5D8-D28671661AB3}" type="datetimeFigureOut">
              <a:rPr lang="en-US" smtClean="0"/>
              <a:t>9/30/2014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CCFE898-A908-4EE1-999F-3D8BB0576961}" type="slidenum">
              <a:rPr lang="en-US" smtClean="0"/>
              <a:t>‹#›</a:t>
            </a:fld>
            <a:endParaRPr lang="en-US"/>
          </a:p>
        </p:txBody>
      </p:sp>
    </p:spTree>
    <p:extLst>
      <p:ext uri="{BB962C8B-B14F-4D97-AF65-F5344CB8AC3E}">
        <p14:creationId xmlns:p14="http://schemas.microsoft.com/office/powerpoint/2010/main" val="1082311306"/>
      </p:ext>
    </p:extLst>
  </p:cSld>
  <p:clrMapOvr>
    <a:masterClrMapping/>
  </p:clrMapOvr>
  <p:transition>
    <p:pull dir="l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B9A1276B-22DA-4C48-A5D8-D28671661AB3}" type="datetimeFigureOut">
              <a:rPr lang="en-US" smtClean="0"/>
              <a:t>9/30/2014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CCFE898-A908-4EE1-999F-3D8BB0576961}" type="slidenum">
              <a:rPr lang="en-US" smtClean="0"/>
              <a:t>‹#›</a:t>
            </a:fld>
            <a:endParaRPr lang="en-US"/>
          </a:p>
        </p:txBody>
      </p:sp>
    </p:spTree>
    <p:extLst>
      <p:ext uri="{BB962C8B-B14F-4D97-AF65-F5344CB8AC3E}">
        <p14:creationId xmlns:p14="http://schemas.microsoft.com/office/powerpoint/2010/main" val="1077610021"/>
      </p:ext>
    </p:extLst>
  </p:cSld>
  <p:clrMapOvr>
    <a:masterClrMapping/>
  </p:clrMapOvr>
  <p:transition>
    <p:pull dir="l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B9A1276B-22DA-4C48-A5D8-D28671661AB3}" type="datetimeFigureOut">
              <a:rPr lang="en-US" smtClean="0"/>
              <a:t>9/30/2014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CCFE898-A908-4EE1-999F-3D8BB0576961}" type="slidenum">
              <a:rPr lang="en-US" smtClean="0"/>
              <a:t>‹#›</a:t>
            </a:fld>
            <a:endParaRPr lang="en-US"/>
          </a:p>
        </p:txBody>
      </p:sp>
    </p:spTree>
    <p:extLst>
      <p:ext uri="{BB962C8B-B14F-4D97-AF65-F5344CB8AC3E}">
        <p14:creationId xmlns:p14="http://schemas.microsoft.com/office/powerpoint/2010/main" val="3952442112"/>
      </p:ext>
    </p:extLst>
  </p:cSld>
  <p:clrMapOvr>
    <a:masterClrMapping/>
  </p:clrMapOvr>
  <p:transition>
    <p:pull dir="l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B9A1276B-22DA-4C48-A5D8-D28671661AB3}" type="datetimeFigureOut">
              <a:rPr lang="en-US" smtClean="0"/>
              <a:t>9/30/2014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CCFE898-A908-4EE1-999F-3D8BB0576961}" type="slidenum">
              <a:rPr lang="en-US" smtClean="0"/>
              <a:t>‹#›</a:t>
            </a:fld>
            <a:endParaRPr lang="en-US"/>
          </a:p>
        </p:txBody>
      </p:sp>
    </p:spTree>
    <p:extLst>
      <p:ext uri="{BB962C8B-B14F-4D97-AF65-F5344CB8AC3E}">
        <p14:creationId xmlns:p14="http://schemas.microsoft.com/office/powerpoint/2010/main" val="457067580"/>
      </p:ext>
    </p:extLst>
  </p:cSld>
  <p:clrMapOvr>
    <a:masterClrMapping/>
  </p:clrMapOvr>
  <p:transition>
    <p:pull dir="l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B9A1276B-22DA-4C48-A5D8-D28671661AB3}" type="datetimeFigureOut">
              <a:rPr lang="en-US" smtClean="0"/>
              <a:t>9/30/2014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CCFE898-A908-4EE1-999F-3D8BB0576961}" type="slidenum">
              <a:rPr lang="en-US" smtClean="0"/>
              <a:t>‹#›</a:t>
            </a:fld>
            <a:endParaRPr lang="en-US"/>
          </a:p>
        </p:txBody>
      </p:sp>
    </p:spTree>
    <p:extLst>
      <p:ext uri="{BB962C8B-B14F-4D97-AF65-F5344CB8AC3E}">
        <p14:creationId xmlns:p14="http://schemas.microsoft.com/office/powerpoint/2010/main" val="222935436"/>
      </p:ext>
    </p:extLst>
  </p:cSld>
  <p:clrMapOvr>
    <a:masterClrMapping/>
  </p:clrMapOvr>
  <p:transition>
    <p:pull dir="l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B9A1276B-22DA-4C48-A5D8-D28671661AB3}" type="datetimeFigureOut">
              <a:rPr lang="en-US" smtClean="0"/>
              <a:t>9/30/2014</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2CCFE898-A908-4EE1-999F-3D8BB0576961}" type="slidenum">
              <a:rPr lang="en-US" smtClean="0"/>
              <a:t>‹#›</a:t>
            </a:fld>
            <a:endParaRPr lang="en-US"/>
          </a:p>
        </p:txBody>
      </p:sp>
    </p:spTree>
    <p:extLst>
      <p:ext uri="{BB962C8B-B14F-4D97-AF65-F5344CB8AC3E}">
        <p14:creationId xmlns:p14="http://schemas.microsoft.com/office/powerpoint/2010/main" val="690393528"/>
      </p:ext>
    </p:extLst>
  </p:cSld>
  <p:clrMapOvr>
    <a:masterClrMapping/>
  </p:clrMapOvr>
  <p:transition>
    <p:pull dir="l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B9A1276B-22DA-4C48-A5D8-D28671661AB3}" type="datetimeFigureOut">
              <a:rPr lang="en-US" smtClean="0"/>
              <a:t>9/30/2014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2CCFE898-A908-4EE1-999F-3D8BB0576961}" type="slidenum">
              <a:rPr lang="en-US" smtClean="0"/>
              <a:t>‹#›</a:t>
            </a:fld>
            <a:endParaRPr lang="en-US"/>
          </a:p>
        </p:txBody>
      </p:sp>
    </p:spTree>
    <p:extLst>
      <p:ext uri="{BB962C8B-B14F-4D97-AF65-F5344CB8AC3E}">
        <p14:creationId xmlns:p14="http://schemas.microsoft.com/office/powerpoint/2010/main" val="2766529096"/>
      </p:ext>
    </p:extLst>
  </p:cSld>
  <p:clrMapOvr>
    <a:masterClrMapping/>
  </p:clrMapOvr>
  <p:transition>
    <p:pull dir="l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9A1276B-22DA-4C48-A5D8-D28671661AB3}" type="datetimeFigureOut">
              <a:rPr lang="en-US" smtClean="0"/>
              <a:t>9/30/2014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2CCFE898-A908-4EE1-999F-3D8BB0576961}" type="slidenum">
              <a:rPr lang="en-US" smtClean="0"/>
              <a:t>‹#›</a:t>
            </a:fld>
            <a:endParaRPr lang="en-US"/>
          </a:p>
        </p:txBody>
      </p:sp>
    </p:spTree>
    <p:extLst>
      <p:ext uri="{BB962C8B-B14F-4D97-AF65-F5344CB8AC3E}">
        <p14:creationId xmlns:p14="http://schemas.microsoft.com/office/powerpoint/2010/main" val="4210556457"/>
      </p:ext>
    </p:extLst>
  </p:cSld>
  <p:clrMapOvr>
    <a:masterClrMapping/>
  </p:clrMapOvr>
  <p:transition>
    <p:pull dir="l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B9A1276B-22DA-4C48-A5D8-D28671661AB3}" type="datetimeFigureOut">
              <a:rPr lang="en-US" smtClean="0"/>
              <a:t>9/30/2014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CCFE898-A908-4EE1-999F-3D8BB0576961}" type="slidenum">
              <a:rPr lang="en-US" smtClean="0"/>
              <a:t>‹#›</a:t>
            </a:fld>
            <a:endParaRPr lang="en-US"/>
          </a:p>
        </p:txBody>
      </p:sp>
    </p:spTree>
    <p:extLst>
      <p:ext uri="{BB962C8B-B14F-4D97-AF65-F5344CB8AC3E}">
        <p14:creationId xmlns:p14="http://schemas.microsoft.com/office/powerpoint/2010/main" val="1853755792"/>
      </p:ext>
    </p:extLst>
  </p:cSld>
  <p:clrMapOvr>
    <a:masterClrMapping/>
  </p:clrMapOvr>
  <p:transition>
    <p:pull dir="l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B9A1276B-22DA-4C48-A5D8-D28671661AB3}" type="datetimeFigureOut">
              <a:rPr lang="en-US" smtClean="0"/>
              <a:t>9/30/2014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CCFE898-A908-4EE1-999F-3D8BB0576961}" type="slidenum">
              <a:rPr lang="en-US" smtClean="0"/>
              <a:t>‹#›</a:t>
            </a:fld>
            <a:endParaRPr lang="en-US"/>
          </a:p>
        </p:txBody>
      </p:sp>
    </p:spTree>
    <p:extLst>
      <p:ext uri="{BB962C8B-B14F-4D97-AF65-F5344CB8AC3E}">
        <p14:creationId xmlns:p14="http://schemas.microsoft.com/office/powerpoint/2010/main" val="1489182334"/>
      </p:ext>
    </p:extLst>
  </p:cSld>
  <p:clrMapOvr>
    <a:masterClrMapping/>
  </p:clrMapOvr>
  <p:transition>
    <p:pull dir="l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164"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lnSpc>
                <a:spcPct val="100000"/>
              </a:lnSpc>
              <a:spcBef>
                <a:spcPct val="0"/>
              </a:spcBef>
              <a:spcAft>
                <a:spcPts val="0"/>
              </a:spcAft>
              <a:defRPr>
                <a:latin typeface="+mn-lt"/>
                <a:cs typeface="+mn-cs"/>
              </a:defRPr>
            </a:lvl1pPr>
          </a:lstStyle>
          <a:p>
            <a:fld id="{B9A1276B-22DA-4C48-A5D8-D28671661AB3}" type="datetimeFigureOut">
              <a:rPr lang="en-US" smtClean="0"/>
              <a:t>9/30/2014</a:t>
            </a:fld>
            <a:endParaRPr lang="en-US"/>
          </a:p>
        </p:txBody>
      </p:sp>
      <p:sp>
        <p:nvSpPr>
          <p:cNvPr id="92165"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lnSpc>
                <a:spcPct val="100000"/>
              </a:lnSpc>
              <a:spcBef>
                <a:spcPct val="0"/>
              </a:spcBef>
              <a:spcAft>
                <a:spcPts val="0"/>
              </a:spcAft>
              <a:defRPr>
                <a:latin typeface="+mn-lt"/>
                <a:cs typeface="+mn-cs"/>
              </a:defRPr>
            </a:lvl1pPr>
          </a:lstStyle>
          <a:p>
            <a:endParaRPr lang="en-US"/>
          </a:p>
        </p:txBody>
      </p:sp>
      <p:sp>
        <p:nvSpPr>
          <p:cNvPr id="92166"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lnSpc>
                <a:spcPct val="100000"/>
              </a:lnSpc>
              <a:spcBef>
                <a:spcPct val="0"/>
              </a:spcBef>
              <a:spcAft>
                <a:spcPts val="0"/>
              </a:spcAft>
              <a:defRPr>
                <a:latin typeface="+mn-lt"/>
                <a:cs typeface="+mn-cs"/>
              </a:defRPr>
            </a:lvl1pPr>
          </a:lstStyle>
          <a:p>
            <a:fld id="{2CCFE898-A908-4EE1-999F-3D8BB0576961}" type="slidenum">
              <a:rPr lang="en-US" smtClean="0"/>
              <a:t>‹#›</a:t>
            </a:fld>
            <a:endParaRPr lang="en-US"/>
          </a:p>
        </p:txBody>
      </p:sp>
    </p:spTree>
    <p:extLst>
      <p:ext uri="{BB962C8B-B14F-4D97-AF65-F5344CB8AC3E}">
        <p14:creationId xmlns:p14="http://schemas.microsoft.com/office/powerpoint/2010/main" val="1833301928"/>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pull dir="lu"/>
  </p:transition>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9.emf"/><Relationship Id="rId5" Type="http://schemas.openxmlformats.org/officeDocument/2006/relationships/image" Target="../media/image15.emf"/><Relationship Id="rId4" Type="http://schemas.openxmlformats.org/officeDocument/2006/relationships/hyperlink" Target="http://www.flickr.com/photos/canadianveggie/4913521082/in/photolist-8uc5CJ-87Vb6h-8J2axs-9Y7qqk-aDeZUZ-3x2zJ9-h85jjo-5LN1Aq-dAp95L-dAp7PS-knjMFa-bC8BAh-4DvCzS-9HyB2b-ftaid-ar47wX-GgGJH-8wwQFC-a9eBag-aEoGsk-4xh6nL-4xh6yb-4xcUhF-2WyR9W-8TAWMF-8tgKPW-jA5sgA-bUA5sH-4e6aLC-8snEHs-4fdnam-apLvMt-c2pXgh-4v7Sw5-guBx5-7HB44y-9k3jnM-frRdgU-8Ag4E3-dyHF2V-4w1e6x-dhd8Rd-8Ag5nw-9u95Vk-4TJqC-9di16k-8pPQTv-gYyLMw-dhKP61-ge4hw-4NN5p3/"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22.w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9.wmf"/><Relationship Id="rId11" Type="http://schemas.openxmlformats.org/officeDocument/2006/relationships/oleObject" Target="../embeddings/oleObject7.bin"/><Relationship Id="rId5" Type="http://schemas.openxmlformats.org/officeDocument/2006/relationships/oleObject" Target="../embeddings/oleObject4.bin"/><Relationship Id="rId10" Type="http://schemas.openxmlformats.org/officeDocument/2006/relationships/image" Target="../media/image21.wmf"/><Relationship Id="rId4" Type="http://schemas.openxmlformats.org/officeDocument/2006/relationships/image" Target="../media/image18.wmf"/><Relationship Id="rId9"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6.wmf"/></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723101"/>
            <a:ext cx="10363200" cy="1470025"/>
          </a:xfrm>
        </p:spPr>
        <p:txBody>
          <a:bodyPr/>
          <a:lstStyle/>
          <a:p>
            <a:r>
              <a:rPr lang="en-US" dirty="0" smtClean="0">
                <a:effectLst>
                  <a:outerShdw blurRad="38100" dist="38100" dir="2700000" algn="tl">
                    <a:srgbClr val="000000">
                      <a:alpha val="43137"/>
                    </a:srgbClr>
                  </a:outerShdw>
                </a:effectLst>
              </a:rPr>
              <a:t>Why the Boulder Conference on Legal Information: Scholarship and Teaching?</a:t>
            </a:r>
            <a:endParaRPr lang="en-US"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828800" y="3886200"/>
            <a:ext cx="8534400" cy="2265218"/>
          </a:xfrm>
        </p:spPr>
        <p:txBody>
          <a:bodyPr/>
          <a:lstStyle/>
          <a:p>
            <a:r>
              <a:rPr lang="en-US" dirty="0" smtClean="0">
                <a:effectLst>
                  <a:outerShdw blurRad="38100" dist="38100" dir="2700000" algn="tl">
                    <a:srgbClr val="000000">
                      <a:alpha val="43137"/>
                    </a:srgbClr>
                  </a:outerShdw>
                </a:effectLst>
              </a:rPr>
              <a:t>Paul D. Callister</a:t>
            </a:r>
            <a:r>
              <a:rPr lang="en-US" sz="2000" dirty="0" smtClean="0">
                <a:effectLst>
                  <a:outerShdw blurRad="38100" dist="38100" dir="2700000" algn="tl">
                    <a:srgbClr val="000000">
                      <a:alpha val="43137"/>
                    </a:srgbClr>
                  </a:outerShdw>
                </a:effectLst>
              </a:rPr>
              <a:t>, JD, MSLIS</a:t>
            </a:r>
          </a:p>
          <a:p>
            <a:r>
              <a:rPr lang="en-US" sz="2000" dirty="0" smtClean="0">
                <a:effectLst>
                  <a:outerShdw blurRad="38100" dist="38100" dir="2700000" algn="tl">
                    <a:srgbClr val="000000">
                      <a:alpha val="43137"/>
                    </a:srgbClr>
                  </a:outerShdw>
                </a:effectLst>
              </a:rPr>
              <a:t>Director of the Leon E. Bloch Law Library &amp;</a:t>
            </a:r>
          </a:p>
          <a:p>
            <a:r>
              <a:rPr lang="en-US" sz="2000" dirty="0" smtClean="0">
                <a:effectLst>
                  <a:outerShdw blurRad="38100" dist="38100" dir="2700000" algn="tl">
                    <a:srgbClr val="000000">
                      <a:alpha val="43137"/>
                    </a:srgbClr>
                  </a:outerShdw>
                </a:effectLst>
              </a:rPr>
              <a:t>Professor of Law</a:t>
            </a:r>
          </a:p>
          <a:p>
            <a:r>
              <a:rPr lang="en-US" sz="2000" dirty="0" smtClean="0">
                <a:effectLst>
                  <a:outerShdw blurRad="38100" dist="38100" dir="2700000" algn="tl">
                    <a:srgbClr val="000000">
                      <a:alpha val="43137"/>
                    </a:srgbClr>
                  </a:outerShdw>
                </a:effectLst>
              </a:rPr>
              <a:t>University of Missouri-Kansas City</a:t>
            </a:r>
            <a:endParaRPr 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76297245"/>
      </p:ext>
    </p:extLst>
  </p:cSld>
  <p:clrMapOvr>
    <a:masterClrMapping/>
  </p:clrMapOvr>
  <p:transition>
    <p:pull dir="l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Surface Structure</a:t>
            </a:r>
            <a:endParaRPr lang="en-US" dirty="0">
              <a:effectLst>
                <a:outerShdw blurRad="38100" dist="38100" dir="2700000" algn="tl">
                  <a:srgbClr val="000000">
                    <a:alpha val="43137"/>
                  </a:srgbClr>
                </a:outerShdw>
              </a:effectLst>
            </a:endParaRPr>
          </a:p>
        </p:txBody>
      </p:sp>
      <p:sp>
        <p:nvSpPr>
          <p:cNvPr id="3" name="TextBox 2"/>
          <p:cNvSpPr txBox="1"/>
          <p:nvPr/>
        </p:nvSpPr>
        <p:spPr>
          <a:xfrm>
            <a:off x="609600" y="1417638"/>
            <a:ext cx="5390367" cy="4893647"/>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We </a:t>
            </a:r>
            <a:r>
              <a:rPr lang="en-US" sz="2400" dirty="0">
                <a:effectLst>
                  <a:outerShdw blurRad="38100" dist="38100" dir="2700000" algn="tl">
                    <a:srgbClr val="000000">
                      <a:alpha val="43137"/>
                    </a:srgbClr>
                  </a:outerShdw>
                </a:effectLst>
              </a:rPr>
              <a:t>teach an </a:t>
            </a:r>
            <a:r>
              <a:rPr lang="en-US" sz="2400" i="1" dirty="0">
                <a:solidFill>
                  <a:srgbClr val="FFFF00"/>
                </a:solidFill>
                <a:effectLst>
                  <a:outerShdw blurRad="38100" dist="38100" dir="2700000" algn="tl">
                    <a:srgbClr val="000000">
                      <a:alpha val="43137"/>
                    </a:srgbClr>
                  </a:outerShdw>
                </a:effectLst>
              </a:rPr>
              <a:t>intellectual process </a:t>
            </a:r>
            <a:r>
              <a:rPr lang="en-US" sz="2400" dirty="0">
                <a:effectLst>
                  <a:outerShdw blurRad="38100" dist="38100" dir="2700000" algn="tl">
                    <a:srgbClr val="000000">
                      <a:alpha val="43137"/>
                    </a:srgbClr>
                  </a:outerShdw>
                </a:effectLst>
              </a:rPr>
              <a:t>for the application of methods for legal research by: </a:t>
            </a:r>
          </a:p>
          <a:p>
            <a:pPr marL="457200" indent="-457200">
              <a:buFont typeface="Arial" panose="020B0604020202020204" pitchFamily="34" charset="0"/>
              <a:buChar char="•"/>
            </a:pPr>
            <a:r>
              <a:rPr lang="en-US" sz="2400" dirty="0" smtClean="0">
                <a:effectLst>
                  <a:outerShdw blurRad="38100" dist="38100" dir="2700000" algn="tl">
                    <a:srgbClr val="000000">
                      <a:alpha val="43137"/>
                    </a:srgbClr>
                  </a:outerShdw>
                </a:effectLst>
              </a:rPr>
              <a:t>Using </a:t>
            </a:r>
            <a:r>
              <a:rPr lang="en-US" sz="2400" dirty="0">
                <a:effectLst>
                  <a:outerShdw blurRad="38100" dist="38100" dir="2700000" algn="tl">
                    <a:srgbClr val="000000">
                      <a:alpha val="43137"/>
                    </a:srgbClr>
                  </a:outerShdw>
                </a:effectLst>
              </a:rPr>
              <a:t>a </a:t>
            </a:r>
            <a:r>
              <a:rPr lang="en-US" sz="2400" i="1" dirty="0">
                <a:solidFill>
                  <a:srgbClr val="FFFF00"/>
                </a:solidFill>
                <a:effectLst>
                  <a:outerShdw blurRad="38100" dist="38100" dir="2700000" algn="tl">
                    <a:srgbClr val="000000">
                      <a:alpha val="43137"/>
                    </a:srgbClr>
                  </a:outerShdw>
                </a:effectLst>
              </a:rPr>
              <a:t>range of teaching methodologies</a:t>
            </a:r>
            <a:r>
              <a:rPr lang="en-US" sz="2400" dirty="0">
                <a:solidFill>
                  <a:srgbClr val="FFFF00"/>
                </a:solidFill>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rPr>
              <a:t>and a </a:t>
            </a:r>
            <a:r>
              <a:rPr lang="en-US" sz="2400" i="1" dirty="0">
                <a:solidFill>
                  <a:srgbClr val="FFFF00"/>
                </a:solidFill>
                <a:effectLst>
                  <a:outerShdw blurRad="38100" dist="38100" dir="2700000" algn="tl">
                    <a:srgbClr val="000000">
                      <a:alpha val="43137"/>
                    </a:srgbClr>
                  </a:outerShdw>
                </a:effectLst>
              </a:rPr>
              <a:t>mix of realistic problem types</a:t>
            </a:r>
            <a:r>
              <a:rPr lang="en-US" sz="2400" dirty="0">
                <a:effectLst>
                  <a:outerShdw blurRad="38100" dist="38100" dir="2700000" algn="tl">
                    <a:srgbClr val="000000">
                      <a:alpha val="43137"/>
                    </a:srgbClr>
                  </a:outerShdw>
                </a:effectLst>
              </a:rPr>
              <a:t>; </a:t>
            </a:r>
          </a:p>
          <a:p>
            <a:pPr marL="457200" indent="-457200">
              <a:buFont typeface="Arial" panose="020B0604020202020204" pitchFamily="34" charset="0"/>
              <a:buChar char="•"/>
            </a:pPr>
            <a:r>
              <a:rPr lang="en-US" sz="2400" dirty="0" smtClean="0">
                <a:effectLst>
                  <a:outerShdw blurRad="38100" dist="38100" dir="2700000" algn="tl">
                    <a:srgbClr val="000000">
                      <a:alpha val="43137"/>
                    </a:srgbClr>
                  </a:outerShdw>
                </a:effectLst>
              </a:rPr>
              <a:t>Showing </a:t>
            </a:r>
            <a:r>
              <a:rPr lang="en-US" sz="2400" dirty="0">
                <a:effectLst>
                  <a:outerShdw blurRad="38100" dist="38100" dir="2700000" algn="tl">
                    <a:srgbClr val="000000">
                      <a:alpha val="43137"/>
                    </a:srgbClr>
                  </a:outerShdw>
                </a:effectLst>
              </a:rPr>
              <a:t>the </a:t>
            </a:r>
            <a:r>
              <a:rPr lang="en-US" sz="2400" i="1" dirty="0">
                <a:solidFill>
                  <a:srgbClr val="FFFF00"/>
                </a:solidFill>
                <a:effectLst>
                  <a:outerShdw blurRad="38100" dist="38100" dir="2700000" algn="tl">
                    <a:srgbClr val="000000">
                      <a:alpha val="43137"/>
                    </a:srgbClr>
                  </a:outerShdw>
                </a:effectLst>
              </a:rPr>
              <a:t>relationship of legal structure to legal tools </a:t>
            </a:r>
            <a:r>
              <a:rPr lang="en-US" sz="2400" dirty="0">
                <a:effectLst>
                  <a:outerShdw blurRad="38100" dist="38100" dir="2700000" algn="tl">
                    <a:srgbClr val="000000">
                      <a:alpha val="43137"/>
                    </a:srgbClr>
                  </a:outerShdw>
                </a:effectLst>
              </a:rPr>
              <a:t>and evaluating the appropriate use of those tools; </a:t>
            </a:r>
          </a:p>
          <a:p>
            <a:pPr marL="457200" indent="-457200">
              <a:buFont typeface="Arial" panose="020B0604020202020204" pitchFamily="34" charset="0"/>
              <a:buChar char="•"/>
            </a:pPr>
            <a:r>
              <a:rPr lang="en-US" sz="2400" dirty="0" smtClean="0">
                <a:effectLst>
                  <a:outerShdw blurRad="38100" dist="38100" dir="2700000" algn="tl">
                    <a:srgbClr val="000000">
                      <a:alpha val="43137"/>
                    </a:srgbClr>
                  </a:outerShdw>
                </a:effectLst>
              </a:rPr>
              <a:t>Inculcating </a:t>
            </a:r>
            <a:r>
              <a:rPr lang="en-US" sz="2400" dirty="0">
                <a:effectLst>
                  <a:outerShdw blurRad="38100" dist="38100" dir="2700000" algn="tl">
                    <a:srgbClr val="000000">
                      <a:alpha val="43137"/>
                    </a:srgbClr>
                  </a:outerShdw>
                </a:effectLst>
              </a:rPr>
              <a:t>the practice of </a:t>
            </a:r>
            <a:r>
              <a:rPr lang="en-US" sz="2400" i="1" dirty="0">
                <a:solidFill>
                  <a:srgbClr val="FFFF00"/>
                </a:solidFill>
                <a:effectLst>
                  <a:outerShdw blurRad="38100" dist="38100" dir="2700000" algn="tl">
                    <a:srgbClr val="000000">
                      <a:alpha val="43137"/>
                    </a:srgbClr>
                  </a:outerShdw>
                </a:effectLst>
              </a:rPr>
              <a:t>iterative research</a:t>
            </a:r>
            <a:r>
              <a:rPr lang="en-US" sz="2400" dirty="0">
                <a:solidFill>
                  <a:srgbClr val="FFFF00"/>
                </a:solidFill>
                <a:effectLst>
                  <a:outerShdw blurRad="38100" dist="38100" dir="2700000" algn="tl">
                    <a:srgbClr val="000000">
                      <a:alpha val="43137"/>
                    </a:srgbClr>
                  </a:outerShdw>
                </a:effectLst>
              </a:rPr>
              <a:t> strategies</a:t>
            </a:r>
            <a:r>
              <a:rPr lang="en-US" sz="2400" dirty="0">
                <a:effectLst>
                  <a:outerShdw blurRad="38100" dist="38100" dir="2700000" algn="tl">
                    <a:srgbClr val="000000">
                      <a:alpha val="43137"/>
                    </a:srgbClr>
                  </a:outerShdw>
                </a:effectLst>
              </a:rPr>
              <a:t>; and </a:t>
            </a:r>
          </a:p>
          <a:p>
            <a:pPr marL="457200" indent="-457200">
              <a:buFont typeface="Arial" panose="020B0604020202020204" pitchFamily="34" charset="0"/>
              <a:buChar char="•"/>
            </a:pPr>
            <a:r>
              <a:rPr lang="en-US" sz="2400" dirty="0" smtClean="0">
                <a:effectLst>
                  <a:outerShdw blurRad="38100" dist="38100" dir="2700000" algn="tl">
                    <a:srgbClr val="000000">
                      <a:alpha val="43137"/>
                    </a:srgbClr>
                  </a:outerShdw>
                </a:effectLst>
              </a:rPr>
              <a:t>Providing </a:t>
            </a:r>
            <a:r>
              <a:rPr lang="en-US" sz="2400" i="1" dirty="0">
                <a:solidFill>
                  <a:srgbClr val="FFFF00"/>
                </a:solidFill>
                <a:effectLst>
                  <a:outerShdw blurRad="38100" dist="38100" dir="2700000" algn="tl">
                    <a:srgbClr val="000000">
                      <a:alpha val="43137"/>
                    </a:srgbClr>
                  </a:outerShdw>
                </a:effectLst>
              </a:rPr>
              <a:t>regular assessment</a:t>
            </a:r>
            <a:r>
              <a:rPr lang="en-US" sz="2400" dirty="0">
                <a:effectLst>
                  <a:outerShdw blurRad="38100" dist="38100" dir="2700000" algn="tl">
                    <a:srgbClr val="000000">
                      <a:alpha val="43137"/>
                    </a:srgbClr>
                  </a:outerShdw>
                </a:effectLst>
              </a:rPr>
              <a:t>. </a:t>
            </a:r>
          </a:p>
        </p:txBody>
      </p:sp>
      <p:pic>
        <p:nvPicPr>
          <p:cNvPr id="5" name="Picture 4"/>
          <p:cNvPicPr>
            <a:picLocks noChangeAspect="1"/>
          </p:cNvPicPr>
          <p:nvPr/>
        </p:nvPicPr>
        <p:blipFill>
          <a:blip r:embed="rId2"/>
          <a:stretch>
            <a:fillRect/>
          </a:stretch>
        </p:blipFill>
        <p:spPr>
          <a:xfrm>
            <a:off x="6096000" y="1920467"/>
            <a:ext cx="5699343" cy="38879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3168981"/>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Deep Structure</a:t>
            </a:r>
            <a:endParaRPr lang="en-US" dirty="0">
              <a:effectLst>
                <a:outerShdw blurRad="38100" dist="38100" dir="2700000" algn="tl">
                  <a:srgbClr val="000000">
                    <a:alpha val="43137"/>
                  </a:srgbClr>
                </a:outerShdw>
              </a:effectLst>
            </a:endParaRPr>
          </a:p>
        </p:txBody>
      </p:sp>
      <p:sp>
        <p:nvSpPr>
          <p:cNvPr id="3" name="TextBox 2"/>
          <p:cNvSpPr txBox="1"/>
          <p:nvPr/>
        </p:nvSpPr>
        <p:spPr>
          <a:xfrm>
            <a:off x="299233" y="1545903"/>
            <a:ext cx="5806927" cy="452431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The </a:t>
            </a:r>
            <a:r>
              <a:rPr lang="en-US" sz="2400" dirty="0">
                <a:effectLst>
                  <a:outerShdw blurRad="38100" dist="38100" dir="2700000" algn="tl">
                    <a:srgbClr val="000000">
                      <a:alpha val="43137"/>
                    </a:srgbClr>
                  </a:outerShdw>
                </a:effectLst>
              </a:rPr>
              <a:t>surface structure above enables students to master analytic and </a:t>
            </a:r>
            <a:r>
              <a:rPr lang="en-US" sz="2400" i="1" dirty="0">
                <a:solidFill>
                  <a:srgbClr val="FFFF00"/>
                </a:solidFill>
                <a:effectLst>
                  <a:outerShdw blurRad="38100" dist="38100" dir="2700000" algn="tl">
                    <a:srgbClr val="000000">
                      <a:alpha val="43137"/>
                    </a:srgbClr>
                  </a:outerShdw>
                </a:effectLst>
              </a:rPr>
              <a:t>metacognitive</a:t>
            </a:r>
            <a:r>
              <a:rPr lang="en-US" sz="2400" dirty="0">
                <a:effectLst>
                  <a:outerShdw blurRad="38100" dist="38100" dir="2700000" algn="tl">
                    <a:srgbClr val="000000">
                      <a:alpha val="43137"/>
                    </a:srgbClr>
                  </a:outerShdw>
                </a:effectLst>
              </a:rPr>
              <a:t> approaches to: </a:t>
            </a:r>
          </a:p>
          <a:p>
            <a:pPr marL="342900" indent="-342900">
              <a:buFont typeface="Arial" panose="020B0604020202020204" pitchFamily="34" charset="0"/>
              <a:buChar char="•"/>
            </a:pPr>
            <a:r>
              <a:rPr lang="en-US" sz="2400" dirty="0" smtClean="0">
                <a:effectLst>
                  <a:outerShdw blurRad="38100" dist="38100" dir="2700000" algn="tl">
                    <a:srgbClr val="000000">
                      <a:alpha val="43137"/>
                    </a:srgbClr>
                  </a:outerShdw>
                </a:effectLst>
              </a:rPr>
              <a:t>Find </a:t>
            </a:r>
            <a:r>
              <a:rPr lang="en-US" sz="2400" dirty="0">
                <a:effectLst>
                  <a:outerShdw blurRad="38100" dist="38100" dir="2700000" algn="tl">
                    <a:srgbClr val="000000">
                      <a:alpha val="43137"/>
                    </a:srgbClr>
                  </a:outerShdw>
                </a:effectLst>
              </a:rPr>
              <a:t>and evaluate </a:t>
            </a:r>
            <a:r>
              <a:rPr lang="en-US" sz="2400" i="1" dirty="0">
                <a:solidFill>
                  <a:srgbClr val="FFFF00"/>
                </a:solidFill>
                <a:effectLst>
                  <a:outerShdw blurRad="38100" dist="38100" dir="2700000" algn="tl">
                    <a:srgbClr val="000000">
                      <a:alpha val="43137"/>
                    </a:srgbClr>
                  </a:outerShdw>
                </a:effectLst>
              </a:rPr>
              <a:t>sources</a:t>
            </a:r>
            <a:r>
              <a:rPr lang="en-US" sz="2400" dirty="0">
                <a:effectLst>
                  <a:outerShdw blurRad="38100" dist="38100" dir="2700000" algn="tl">
                    <a:srgbClr val="000000">
                      <a:alpha val="43137"/>
                    </a:srgbClr>
                  </a:outerShdw>
                </a:effectLst>
              </a:rPr>
              <a:t> in the </a:t>
            </a:r>
            <a:r>
              <a:rPr lang="en-US" sz="2400" i="1" dirty="0">
                <a:solidFill>
                  <a:srgbClr val="FFFF00"/>
                </a:solidFill>
                <a:effectLst>
                  <a:outerShdw blurRad="38100" dist="38100" dir="2700000" algn="tl">
                    <a:srgbClr val="000000">
                      <a:alpha val="43137"/>
                    </a:srgbClr>
                  </a:outerShdw>
                </a:effectLst>
              </a:rPr>
              <a:t>context</a:t>
            </a:r>
            <a:r>
              <a:rPr lang="en-US" sz="2400" dirty="0">
                <a:effectLst>
                  <a:outerShdw blurRad="38100" dist="38100" dir="2700000" algn="tl">
                    <a:srgbClr val="000000">
                      <a:alpha val="43137"/>
                    </a:srgbClr>
                  </a:outerShdw>
                </a:effectLst>
              </a:rPr>
              <a:t> of the </a:t>
            </a:r>
            <a:r>
              <a:rPr lang="en-US" sz="2400" i="1" dirty="0">
                <a:solidFill>
                  <a:srgbClr val="FFFF00"/>
                </a:solidFill>
                <a:effectLst>
                  <a:outerShdw blurRad="38100" dist="38100" dir="2700000" algn="tl">
                    <a:srgbClr val="000000">
                      <a:alpha val="43137"/>
                    </a:srgbClr>
                  </a:outerShdw>
                </a:effectLst>
              </a:rPr>
              <a:t>legal questions</a:t>
            </a:r>
            <a:r>
              <a:rPr lang="en-US" sz="2400" dirty="0">
                <a:effectLst>
                  <a:outerShdw blurRad="38100" dist="38100" dir="2700000" algn="tl">
                    <a:srgbClr val="000000">
                      <a:alpha val="43137"/>
                    </a:srgbClr>
                  </a:outerShdw>
                </a:effectLst>
              </a:rPr>
              <a:t>; </a:t>
            </a:r>
          </a:p>
          <a:p>
            <a:pPr marL="342900" indent="-342900">
              <a:buFont typeface="Arial" panose="020B0604020202020204" pitchFamily="34" charset="0"/>
              <a:buChar char="•"/>
            </a:pPr>
            <a:r>
              <a:rPr lang="en-US" sz="2400" dirty="0" smtClean="0">
                <a:effectLst>
                  <a:outerShdw blurRad="38100" dist="38100" dir="2700000" algn="tl">
                    <a:srgbClr val="000000">
                      <a:alpha val="43137"/>
                    </a:srgbClr>
                  </a:outerShdw>
                </a:effectLst>
              </a:rPr>
              <a:t>Determine </a:t>
            </a:r>
            <a:r>
              <a:rPr lang="en-US" sz="2400" dirty="0">
                <a:effectLst>
                  <a:outerShdw blurRad="38100" dist="38100" dir="2700000" algn="tl">
                    <a:srgbClr val="000000">
                      <a:alpha val="43137"/>
                    </a:srgbClr>
                  </a:outerShdw>
                </a:effectLst>
              </a:rPr>
              <a:t>legal </a:t>
            </a:r>
            <a:r>
              <a:rPr lang="en-US" sz="2400" i="1" dirty="0">
                <a:solidFill>
                  <a:srgbClr val="FFFF00"/>
                </a:solidFill>
                <a:effectLst>
                  <a:outerShdw blurRad="38100" dist="38100" dir="2700000" algn="tl">
                    <a:srgbClr val="000000">
                      <a:alpha val="43137"/>
                    </a:srgbClr>
                  </a:outerShdw>
                </a:effectLst>
              </a:rPr>
              <a:t>context</a:t>
            </a:r>
            <a:r>
              <a:rPr lang="en-US" sz="2400" dirty="0">
                <a:effectLst>
                  <a:outerShdw blurRad="38100" dist="38100" dir="2700000" algn="tl">
                    <a:srgbClr val="000000">
                      <a:alpha val="43137"/>
                    </a:srgbClr>
                  </a:outerShdw>
                </a:effectLst>
              </a:rPr>
              <a:t>, access authority, and understand </a:t>
            </a:r>
            <a:r>
              <a:rPr lang="en-US" sz="2400" i="1" dirty="0">
                <a:solidFill>
                  <a:srgbClr val="FFFF00"/>
                </a:solidFill>
                <a:effectLst>
                  <a:outerShdw blurRad="38100" dist="38100" dir="2700000" algn="tl">
                    <a:srgbClr val="000000">
                      <a:alpha val="43137"/>
                    </a:srgbClr>
                  </a:outerShdw>
                </a:effectLst>
              </a:rPr>
              <a:t>how what is found relates to the legal question</a:t>
            </a:r>
            <a:r>
              <a:rPr lang="en-US" sz="2400" dirty="0">
                <a:effectLst>
                  <a:outerShdw blurRad="38100" dist="38100" dir="2700000" algn="tl">
                    <a:srgbClr val="000000">
                      <a:alpha val="43137"/>
                    </a:srgbClr>
                  </a:outerShdw>
                </a:effectLst>
              </a:rPr>
              <a:t>; and </a:t>
            </a:r>
            <a:endParaRPr lang="en-US" sz="2400" dirty="0" smtClean="0">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i="1" dirty="0" smtClean="0">
                <a:solidFill>
                  <a:srgbClr val="FFFF00"/>
                </a:solidFill>
                <a:effectLst>
                  <a:outerShdw blurRad="38100" dist="38100" dir="2700000" algn="tl">
                    <a:srgbClr val="000000">
                      <a:alpha val="43137"/>
                    </a:srgbClr>
                  </a:outerShdw>
                </a:effectLst>
              </a:rPr>
              <a:t>Synthesize</a:t>
            </a:r>
            <a:r>
              <a:rPr lang="en-US" sz="2400" dirty="0" smtClean="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rPr>
              <a:t>knowledge of the legal resources and institutional structures to implement research design, and evaluate and communicate the results</a:t>
            </a:r>
            <a:r>
              <a:rPr lang="en-US" sz="2400" dirty="0"/>
              <a:t>. </a:t>
            </a:r>
            <a:endParaRPr lang="en-US" sz="2400" dirty="0">
              <a:effectLst>
                <a:outerShdw blurRad="38100" dist="38100" dir="2700000" algn="tl">
                  <a:srgbClr val="000000">
                    <a:alpha val="43137"/>
                  </a:srgbClr>
                </a:outerShdw>
              </a:effectLst>
            </a:endParaRPr>
          </a:p>
        </p:txBody>
      </p:sp>
      <p:sp>
        <p:nvSpPr>
          <p:cNvPr id="4" name="Rectangle 3"/>
          <p:cNvSpPr/>
          <p:nvPr/>
        </p:nvSpPr>
        <p:spPr>
          <a:xfrm rot="2495414">
            <a:off x="7622165" y="3048614"/>
            <a:ext cx="487825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Metacognition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Rectangle 5"/>
          <p:cNvSpPr/>
          <p:nvPr/>
        </p:nvSpPr>
        <p:spPr>
          <a:xfrm rot="18358027">
            <a:off x="5949891" y="3218131"/>
            <a:ext cx="2762295"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Context</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Rectangle 6"/>
          <p:cNvSpPr/>
          <p:nvPr/>
        </p:nvSpPr>
        <p:spPr>
          <a:xfrm>
            <a:off x="7331038" y="4348388"/>
            <a:ext cx="3454793"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Synthesis</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328817602"/>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500"/>
                                  </p:stCondLst>
                                  <p:childTnLst>
                                    <p:set>
                                      <p:cBhvr>
                                        <p:cTn id="21" dur="1" fill="hold">
                                          <p:stCondLst>
                                            <p:cond delay="0"/>
                                          </p:stCondLst>
                                        </p:cTn>
                                        <p:tgtEl>
                                          <p:spTgt spid="6"/>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50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28600"/>
            <a:ext cx="5002416" cy="32004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2895600"/>
            <a:ext cx="4778336" cy="33528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5402552"/>
      </p:ext>
    </p:extLst>
  </p:cSld>
  <p:clrMapOvr>
    <a:masterClrMapping/>
  </p:clrMapOvr>
  <p:transition>
    <p:pull dir="l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90800"/>
            <a:ext cx="8229600" cy="1143000"/>
          </a:xfrm>
        </p:spPr>
        <p:txBody>
          <a:bodyPr/>
          <a:lstStyle/>
          <a:p>
            <a:r>
              <a:rPr lang="en-US" dirty="0" smtClean="0">
                <a:solidFill>
                  <a:schemeClr val="tx1"/>
                </a:solidFill>
                <a:effectLst>
                  <a:outerShdw blurRad="38100" dist="38100" dir="2700000" algn="tl">
                    <a:srgbClr val="000000">
                      <a:alpha val="43137"/>
                    </a:srgbClr>
                  </a:outerShdw>
                </a:effectLst>
              </a:rPr>
              <a:t>Typical Student Answer</a:t>
            </a:r>
            <a:endParaRPr lang="en-US" dirty="0">
              <a:solidFill>
                <a:schemeClr val="tx1"/>
              </a:solidFill>
            </a:endParaRPr>
          </a:p>
        </p:txBody>
      </p:sp>
    </p:spTree>
    <p:extLst>
      <p:ext uri="{BB962C8B-B14F-4D97-AF65-F5344CB8AC3E}">
        <p14:creationId xmlns:p14="http://schemas.microsoft.com/office/powerpoint/2010/main" val="1869508480"/>
      </p:ext>
    </p:extLst>
  </p:cSld>
  <p:clrMapOvr>
    <a:masterClrMapping/>
  </p:clrMapOvr>
  <p:transition>
    <p:pull dir="l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0" y="2286000"/>
            <a:ext cx="7467600" cy="2819400"/>
          </a:xfrm>
        </p:spPr>
        <p:txBody>
          <a:bodyPr/>
          <a:lstStyle/>
          <a:p>
            <a:pPr marL="0" indent="0" algn="ctr">
              <a:buNone/>
            </a:pPr>
            <a:r>
              <a:rPr lang="en-US" sz="3600" dirty="0">
                <a:effectLst>
                  <a:outerShdw blurRad="38100" dist="38100" dir="2700000" algn="tl">
                    <a:srgbClr val="000000">
                      <a:alpha val="43137"/>
                    </a:srgbClr>
                  </a:outerShdw>
                </a:effectLst>
              </a:rPr>
              <a:t>The churches would </a:t>
            </a:r>
            <a:r>
              <a:rPr lang="en-US" sz="3600" i="1" dirty="0">
                <a:effectLst>
                  <a:outerShdw blurRad="38100" dist="38100" dir="2700000" algn="tl">
                    <a:srgbClr val="000000">
                      <a:alpha val="43137"/>
                    </a:srgbClr>
                  </a:outerShdw>
                </a:effectLst>
              </a:rPr>
              <a:t>lose</a:t>
            </a:r>
            <a:r>
              <a:rPr lang="en-US" sz="3600" dirty="0">
                <a:effectLst>
                  <a:outerShdw blurRad="38100" dist="38100" dir="2700000" algn="tl">
                    <a:srgbClr val="000000">
                      <a:alpha val="43137"/>
                    </a:srgbClr>
                  </a:outerShdw>
                </a:effectLst>
              </a:rPr>
              <a:t> their tax exempt status</a:t>
            </a:r>
          </a:p>
        </p:txBody>
      </p:sp>
    </p:spTree>
    <p:extLst>
      <p:ext uri="{BB962C8B-B14F-4D97-AF65-F5344CB8AC3E}">
        <p14:creationId xmlns:p14="http://schemas.microsoft.com/office/powerpoint/2010/main" val="1234594326"/>
      </p:ext>
    </p:extLst>
  </p:cSld>
  <p:clrMapOvr>
    <a:masterClrMapping/>
  </p:clrMapOvr>
  <p:transition>
    <p:pull dir="l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981200"/>
            <a:ext cx="8229600" cy="3429000"/>
          </a:xfrm>
        </p:spPr>
        <p:txBody>
          <a:bodyPr/>
          <a:lstStyle/>
          <a:p>
            <a:pPr marL="0" indent="0">
              <a:buNone/>
            </a:pPr>
            <a:r>
              <a:rPr lang="en-US" dirty="0" smtClean="0">
                <a:effectLst>
                  <a:outerShdw blurRad="38100" dist="38100" dir="2700000" algn="tl">
                    <a:srgbClr val="000000">
                      <a:alpha val="43137"/>
                    </a:srgbClr>
                  </a:outerShdw>
                </a:effectLst>
              </a:rPr>
              <a:t>… because religious charities are only tax exempt </a:t>
            </a:r>
            <a:r>
              <a:rPr lang="en-US" i="1" dirty="0" smtClean="0">
                <a:effectLst>
                  <a:outerShdw blurRad="38100" dist="38100" dir="2700000" algn="tl">
                    <a:srgbClr val="000000">
                      <a:alpha val="43137"/>
                    </a:srgbClr>
                  </a:outerShdw>
                </a:effectLst>
              </a:rPr>
              <a:t>if no substantial part</a:t>
            </a:r>
            <a:r>
              <a:rPr lang="en-US" dirty="0" smtClean="0">
                <a:effectLst>
                  <a:outerShdw blurRad="38100" dist="38100" dir="2700000" algn="tl">
                    <a:srgbClr val="000000">
                      <a:alpha val="43137"/>
                    </a:srgbClr>
                  </a:outerShdw>
                </a:effectLst>
              </a:rPr>
              <a:t> of the organization’s activities … attempt to influence legislation.</a:t>
            </a:r>
          </a:p>
          <a:p>
            <a:pPr marL="0" indent="0">
              <a:buNone/>
            </a:pPr>
            <a:endParaRPr lang="en-US" dirty="0">
              <a:effectLst>
                <a:outerShdw blurRad="38100" dist="38100" dir="2700000" algn="tl">
                  <a:srgbClr val="000000">
                    <a:alpha val="43137"/>
                  </a:srgbClr>
                </a:outerShdw>
              </a:effectLst>
            </a:endParaRPr>
          </a:p>
          <a:p>
            <a:pPr marL="0" indent="0">
              <a:buNone/>
            </a:pPr>
            <a:r>
              <a:rPr lang="en-US" dirty="0" smtClean="0">
                <a:effectLst>
                  <a:outerShdw blurRad="38100" dist="38100" dir="2700000" algn="tl">
                    <a:srgbClr val="000000">
                      <a:alpha val="43137"/>
                    </a:srgbClr>
                  </a:outerShdw>
                </a:effectLst>
              </a:rPr>
              <a:t>See Reg. 1.105(c)(3)-1(c)(3)</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4871790"/>
      </p:ext>
    </p:extLst>
  </p:cSld>
  <p:clrMapOvr>
    <a:masterClrMapping/>
  </p:clrMapOvr>
  <p:transition>
    <p:pull dir="l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90800"/>
            <a:ext cx="8229600" cy="1143000"/>
          </a:xfrm>
        </p:spPr>
        <p:txBody>
          <a:bodyPr/>
          <a:lstStyle/>
          <a:p>
            <a:r>
              <a:rPr lang="en-US" dirty="0" smtClean="0">
                <a:solidFill>
                  <a:schemeClr val="tx1"/>
                </a:solidFill>
                <a:effectLst>
                  <a:outerShdw blurRad="38100" dist="38100" dir="2700000" algn="tl">
                    <a:srgbClr val="000000">
                      <a:alpha val="43137"/>
                    </a:srgbClr>
                  </a:outerShdw>
                </a:effectLst>
              </a:rPr>
              <a:t>Real research has only just begun</a:t>
            </a:r>
            <a:endParaRPr lang="en-US" dirty="0">
              <a:solidFill>
                <a:schemeClr val="tx1"/>
              </a:solidFill>
            </a:endParaRPr>
          </a:p>
        </p:txBody>
      </p:sp>
    </p:spTree>
    <p:extLst>
      <p:ext uri="{BB962C8B-B14F-4D97-AF65-F5344CB8AC3E}">
        <p14:creationId xmlns:p14="http://schemas.microsoft.com/office/powerpoint/2010/main" val="2672906807"/>
      </p:ext>
    </p:extLst>
  </p:cSld>
  <p:clrMapOvr>
    <a:masterClrMapping/>
  </p:clrMapOvr>
  <p:transition>
    <p:pull dir="l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90800"/>
            <a:ext cx="8229600" cy="1143000"/>
          </a:xfrm>
        </p:spPr>
        <p:txBody>
          <a:bodyPr/>
          <a:lstStyle/>
          <a:p>
            <a:r>
              <a:rPr lang="en-US" dirty="0" smtClean="0">
                <a:solidFill>
                  <a:schemeClr val="tx1"/>
                </a:solidFill>
                <a:effectLst>
                  <a:outerShdw blurRad="38100" dist="38100" dir="2700000" algn="tl">
                    <a:srgbClr val="000000">
                      <a:alpha val="43137"/>
                    </a:srgbClr>
                  </a:outerShdw>
                </a:effectLst>
              </a:rPr>
              <a:t>What is </a:t>
            </a:r>
            <a:r>
              <a:rPr lang="en-US" i="1" dirty="0" smtClean="0">
                <a:solidFill>
                  <a:schemeClr val="tx1"/>
                </a:solidFill>
                <a:effectLst>
                  <a:outerShdw blurRad="38100" dist="38100" dir="2700000" algn="tl">
                    <a:srgbClr val="000000">
                      <a:alpha val="43137"/>
                    </a:srgbClr>
                  </a:outerShdw>
                </a:effectLst>
              </a:rPr>
              <a:t>substantial</a:t>
            </a:r>
            <a:r>
              <a:rPr lang="en-US" dirty="0" smtClean="0">
                <a:solidFill>
                  <a:schemeClr val="tx1"/>
                </a:solidFill>
                <a:effectLst>
                  <a:outerShdw blurRad="38100" dist="38100" dir="2700000" algn="tl">
                    <a:srgbClr val="000000">
                      <a:alpha val="43137"/>
                    </a:srgbClr>
                  </a:outerShdw>
                </a:effectLst>
              </a:rPr>
              <a:t>?</a:t>
            </a:r>
            <a:endParaRPr lang="en-US" dirty="0">
              <a:solidFill>
                <a:schemeClr val="tx1"/>
              </a:solidFill>
            </a:endParaRPr>
          </a:p>
        </p:txBody>
      </p:sp>
    </p:spTree>
    <p:extLst>
      <p:ext uri="{BB962C8B-B14F-4D97-AF65-F5344CB8AC3E}">
        <p14:creationId xmlns:p14="http://schemas.microsoft.com/office/powerpoint/2010/main" val="1480220591"/>
      </p:ext>
    </p:extLst>
  </p:cSld>
  <p:clrMapOvr>
    <a:masterClrMapping/>
  </p:clrMapOvr>
  <p:transition>
    <p:pull dir="l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45013"/>
            <a:ext cx="3784610" cy="6462638"/>
          </a:xfrm>
          <a:prstGeom prst="rect">
            <a:avLst/>
          </a:prstGeom>
          <a:noFill/>
          <a:ln w="9525">
            <a:solidFill>
              <a:schemeClr val="accent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828800"/>
            <a:ext cx="7620000" cy="3810000"/>
          </a:xfrm>
          <a:prstGeom prst="rect">
            <a:avLst/>
          </a:prstGeom>
          <a:noFill/>
          <a:ln w="9525">
            <a:solidFill>
              <a:schemeClr val="accent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25865021"/>
      </p:ext>
    </p:extLst>
  </p:cSld>
  <p:clrMapOvr>
    <a:masterClrMapping/>
  </p:clrMapOvr>
  <p:transition>
    <p:pull dir="l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rPr>
              <a:t>Baseball Diamond v. </a:t>
            </a:r>
            <a:br>
              <a:rPr lang="en-US" dirty="0" smtClean="0">
                <a:solidFill>
                  <a:schemeClr val="tx1"/>
                </a:solidFill>
                <a:effectLst>
                  <a:outerShdw blurRad="38100" dist="38100" dir="2700000" algn="tl">
                    <a:srgbClr val="000000">
                      <a:alpha val="43137"/>
                    </a:srgbClr>
                  </a:outerShdw>
                </a:effectLst>
              </a:rPr>
            </a:br>
            <a:r>
              <a:rPr lang="en-US" dirty="0" smtClean="0">
                <a:solidFill>
                  <a:schemeClr val="tx1"/>
                </a:solidFill>
                <a:effectLst>
                  <a:outerShdw blurRad="38100" dist="38100" dir="2700000" algn="tl">
                    <a:srgbClr val="000000">
                      <a:alpha val="43137"/>
                    </a:srgbClr>
                  </a:outerShdw>
                </a:effectLst>
              </a:rPr>
              <a:t>Iterative Process</a:t>
            </a:r>
            <a:endParaRPr lang="en-US" dirty="0">
              <a:solidFill>
                <a:schemeClr val="tx1"/>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981200"/>
            <a:ext cx="7516042" cy="3048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5123483"/>
            <a:ext cx="2438400" cy="573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1" y="3897906"/>
            <a:ext cx="2740025" cy="25997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6883435"/>
      </p:ext>
    </p:extLst>
  </p:cSld>
  <p:clrMapOvr>
    <a:masterClrMapping/>
  </p:clrMapOvr>
  <p:transition>
    <p:pull dir="l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Reasons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09600" y="1600201"/>
            <a:ext cx="5358938" cy="4525963"/>
          </a:xfrm>
        </p:spPr>
        <p:txBody>
          <a:bodyPr/>
          <a:lstStyle/>
          <a:p>
            <a:r>
              <a:rPr lang="en-US" dirty="0" smtClean="0">
                <a:effectLst>
                  <a:outerShdw blurRad="38100" dist="38100" dir="2700000" algn="tl">
                    <a:srgbClr val="000000">
                      <a:alpha val="43137"/>
                    </a:srgbClr>
                  </a:outerShdw>
                </a:effectLst>
              </a:rPr>
              <a:t>Improve scholarship among aspiring scholars in the profession</a:t>
            </a:r>
          </a:p>
          <a:p>
            <a:r>
              <a:rPr lang="en-US" dirty="0" smtClean="0">
                <a:effectLst>
                  <a:outerShdw blurRad="38100" dist="38100" dir="2700000" algn="tl">
                    <a:srgbClr val="000000">
                      <a:alpha val="43137"/>
                    </a:srgbClr>
                  </a:outerShdw>
                </a:effectLst>
              </a:rPr>
              <a:t>Address Carnegie Report’s failure to mention libraries and legal research</a:t>
            </a:r>
          </a:p>
          <a:p>
            <a:r>
              <a:rPr lang="en-US" dirty="0" smtClean="0">
                <a:effectLst>
                  <a:outerShdw blurRad="38100" dist="38100" dir="2700000" algn="tl">
                    <a:srgbClr val="000000">
                      <a:alpha val="43137"/>
                    </a:srgbClr>
                  </a:outerShdw>
                </a:effectLst>
              </a:rPr>
              <a:t>Develop pedagogy</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2858" y="1600201"/>
            <a:ext cx="5404575" cy="35889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16696998"/>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Deep Structure</a:t>
            </a:r>
            <a:endParaRPr lang="en-US" dirty="0">
              <a:effectLst>
                <a:outerShdw blurRad="38100" dist="38100" dir="2700000" algn="tl">
                  <a:srgbClr val="000000">
                    <a:alpha val="43137"/>
                  </a:srgbClr>
                </a:outerShdw>
              </a:effectLst>
            </a:endParaRPr>
          </a:p>
        </p:txBody>
      </p:sp>
      <p:sp>
        <p:nvSpPr>
          <p:cNvPr id="3" name="TextBox 2"/>
          <p:cNvSpPr txBox="1"/>
          <p:nvPr/>
        </p:nvSpPr>
        <p:spPr>
          <a:xfrm>
            <a:off x="299233" y="1545903"/>
            <a:ext cx="5806927" cy="452431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The </a:t>
            </a:r>
            <a:r>
              <a:rPr lang="en-US" sz="2400" dirty="0">
                <a:effectLst>
                  <a:outerShdw blurRad="38100" dist="38100" dir="2700000" algn="tl">
                    <a:srgbClr val="000000">
                      <a:alpha val="43137"/>
                    </a:srgbClr>
                  </a:outerShdw>
                </a:effectLst>
              </a:rPr>
              <a:t>surface structure above enables students to master analytic and </a:t>
            </a:r>
            <a:r>
              <a:rPr lang="en-US" sz="2400" i="1" dirty="0">
                <a:solidFill>
                  <a:srgbClr val="FFFF00"/>
                </a:solidFill>
                <a:effectLst>
                  <a:outerShdw blurRad="38100" dist="38100" dir="2700000" algn="tl">
                    <a:srgbClr val="000000">
                      <a:alpha val="43137"/>
                    </a:srgbClr>
                  </a:outerShdw>
                </a:effectLst>
              </a:rPr>
              <a:t>metacognitive</a:t>
            </a:r>
            <a:r>
              <a:rPr lang="en-US" sz="2400" dirty="0">
                <a:effectLst>
                  <a:outerShdw blurRad="38100" dist="38100" dir="2700000" algn="tl">
                    <a:srgbClr val="000000">
                      <a:alpha val="43137"/>
                    </a:srgbClr>
                  </a:outerShdw>
                </a:effectLst>
              </a:rPr>
              <a:t> approaches to: </a:t>
            </a:r>
          </a:p>
          <a:p>
            <a:pPr marL="342900" indent="-342900">
              <a:buFont typeface="Arial" panose="020B0604020202020204" pitchFamily="34" charset="0"/>
              <a:buChar char="•"/>
            </a:pPr>
            <a:r>
              <a:rPr lang="en-US" sz="2400" dirty="0" smtClean="0">
                <a:effectLst>
                  <a:outerShdw blurRad="38100" dist="38100" dir="2700000" algn="tl">
                    <a:srgbClr val="000000">
                      <a:alpha val="43137"/>
                    </a:srgbClr>
                  </a:outerShdw>
                </a:effectLst>
              </a:rPr>
              <a:t>Find </a:t>
            </a:r>
            <a:r>
              <a:rPr lang="en-US" sz="2400" dirty="0">
                <a:effectLst>
                  <a:outerShdw blurRad="38100" dist="38100" dir="2700000" algn="tl">
                    <a:srgbClr val="000000">
                      <a:alpha val="43137"/>
                    </a:srgbClr>
                  </a:outerShdw>
                </a:effectLst>
              </a:rPr>
              <a:t>and evaluate </a:t>
            </a:r>
            <a:r>
              <a:rPr lang="en-US" sz="2400" i="1" dirty="0">
                <a:solidFill>
                  <a:srgbClr val="FFFF00"/>
                </a:solidFill>
                <a:effectLst>
                  <a:outerShdw blurRad="38100" dist="38100" dir="2700000" algn="tl">
                    <a:srgbClr val="000000">
                      <a:alpha val="43137"/>
                    </a:srgbClr>
                  </a:outerShdw>
                </a:effectLst>
              </a:rPr>
              <a:t>sources</a:t>
            </a:r>
            <a:r>
              <a:rPr lang="en-US" sz="2400" dirty="0">
                <a:effectLst>
                  <a:outerShdw blurRad="38100" dist="38100" dir="2700000" algn="tl">
                    <a:srgbClr val="000000">
                      <a:alpha val="43137"/>
                    </a:srgbClr>
                  </a:outerShdw>
                </a:effectLst>
              </a:rPr>
              <a:t> in the </a:t>
            </a:r>
            <a:r>
              <a:rPr lang="en-US" sz="2400" i="1" dirty="0">
                <a:solidFill>
                  <a:srgbClr val="FFFF00"/>
                </a:solidFill>
                <a:effectLst>
                  <a:outerShdw blurRad="38100" dist="38100" dir="2700000" algn="tl">
                    <a:srgbClr val="000000">
                      <a:alpha val="43137"/>
                    </a:srgbClr>
                  </a:outerShdw>
                </a:effectLst>
              </a:rPr>
              <a:t>context</a:t>
            </a:r>
            <a:r>
              <a:rPr lang="en-US" sz="2400" dirty="0">
                <a:effectLst>
                  <a:outerShdw blurRad="38100" dist="38100" dir="2700000" algn="tl">
                    <a:srgbClr val="000000">
                      <a:alpha val="43137"/>
                    </a:srgbClr>
                  </a:outerShdw>
                </a:effectLst>
              </a:rPr>
              <a:t> of the </a:t>
            </a:r>
            <a:r>
              <a:rPr lang="en-US" sz="2400" i="1" dirty="0">
                <a:solidFill>
                  <a:srgbClr val="FFFF00"/>
                </a:solidFill>
                <a:effectLst>
                  <a:outerShdw blurRad="38100" dist="38100" dir="2700000" algn="tl">
                    <a:srgbClr val="000000">
                      <a:alpha val="43137"/>
                    </a:srgbClr>
                  </a:outerShdw>
                </a:effectLst>
              </a:rPr>
              <a:t>legal questions</a:t>
            </a:r>
            <a:r>
              <a:rPr lang="en-US" sz="2400" dirty="0">
                <a:effectLst>
                  <a:outerShdw blurRad="38100" dist="38100" dir="2700000" algn="tl">
                    <a:srgbClr val="000000">
                      <a:alpha val="43137"/>
                    </a:srgbClr>
                  </a:outerShdw>
                </a:effectLst>
              </a:rPr>
              <a:t>; </a:t>
            </a:r>
          </a:p>
          <a:p>
            <a:pPr marL="342900" indent="-342900">
              <a:buFont typeface="Arial" panose="020B0604020202020204" pitchFamily="34" charset="0"/>
              <a:buChar char="•"/>
            </a:pPr>
            <a:r>
              <a:rPr lang="en-US" sz="2400" dirty="0" smtClean="0">
                <a:effectLst>
                  <a:outerShdw blurRad="38100" dist="38100" dir="2700000" algn="tl">
                    <a:srgbClr val="000000">
                      <a:alpha val="43137"/>
                    </a:srgbClr>
                  </a:outerShdw>
                </a:effectLst>
              </a:rPr>
              <a:t>Determine </a:t>
            </a:r>
            <a:r>
              <a:rPr lang="en-US" sz="2400" dirty="0">
                <a:effectLst>
                  <a:outerShdw blurRad="38100" dist="38100" dir="2700000" algn="tl">
                    <a:srgbClr val="000000">
                      <a:alpha val="43137"/>
                    </a:srgbClr>
                  </a:outerShdw>
                </a:effectLst>
              </a:rPr>
              <a:t>legal </a:t>
            </a:r>
            <a:r>
              <a:rPr lang="en-US" sz="2400" i="1" dirty="0">
                <a:solidFill>
                  <a:srgbClr val="FFFF00"/>
                </a:solidFill>
                <a:effectLst>
                  <a:outerShdw blurRad="38100" dist="38100" dir="2700000" algn="tl">
                    <a:srgbClr val="000000">
                      <a:alpha val="43137"/>
                    </a:srgbClr>
                  </a:outerShdw>
                </a:effectLst>
              </a:rPr>
              <a:t>context</a:t>
            </a:r>
            <a:r>
              <a:rPr lang="en-US" sz="2400" dirty="0">
                <a:effectLst>
                  <a:outerShdw blurRad="38100" dist="38100" dir="2700000" algn="tl">
                    <a:srgbClr val="000000">
                      <a:alpha val="43137"/>
                    </a:srgbClr>
                  </a:outerShdw>
                </a:effectLst>
              </a:rPr>
              <a:t>, access authority, and understand </a:t>
            </a:r>
            <a:r>
              <a:rPr lang="en-US" sz="2400" i="1" dirty="0">
                <a:solidFill>
                  <a:srgbClr val="FFFF00"/>
                </a:solidFill>
                <a:effectLst>
                  <a:outerShdw blurRad="38100" dist="38100" dir="2700000" algn="tl">
                    <a:srgbClr val="000000">
                      <a:alpha val="43137"/>
                    </a:srgbClr>
                  </a:outerShdw>
                </a:effectLst>
              </a:rPr>
              <a:t>how what is found relates to the legal question</a:t>
            </a:r>
            <a:r>
              <a:rPr lang="en-US" sz="2400" dirty="0">
                <a:effectLst>
                  <a:outerShdw blurRad="38100" dist="38100" dir="2700000" algn="tl">
                    <a:srgbClr val="000000">
                      <a:alpha val="43137"/>
                    </a:srgbClr>
                  </a:outerShdw>
                </a:effectLst>
              </a:rPr>
              <a:t>; and </a:t>
            </a:r>
            <a:endParaRPr lang="en-US" sz="2400" dirty="0" smtClean="0">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i="1" dirty="0" smtClean="0">
                <a:solidFill>
                  <a:srgbClr val="FFFF00"/>
                </a:solidFill>
                <a:effectLst>
                  <a:outerShdw blurRad="38100" dist="38100" dir="2700000" algn="tl">
                    <a:srgbClr val="000000">
                      <a:alpha val="43137"/>
                    </a:srgbClr>
                  </a:outerShdw>
                </a:effectLst>
              </a:rPr>
              <a:t>Synthesize</a:t>
            </a:r>
            <a:r>
              <a:rPr lang="en-US" sz="2400" dirty="0" smtClean="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rPr>
              <a:t>knowledge of the legal resources and institutional structures to implement research design, and evaluate and communicate the results</a:t>
            </a:r>
            <a:r>
              <a:rPr lang="en-US" sz="2400" dirty="0"/>
              <a:t>. </a:t>
            </a:r>
            <a:endParaRPr lang="en-US" sz="2400" dirty="0">
              <a:effectLst>
                <a:outerShdw blurRad="38100" dist="38100" dir="2700000" algn="tl">
                  <a:srgbClr val="000000">
                    <a:alpha val="43137"/>
                  </a:srgbClr>
                </a:outerShdw>
              </a:effectLst>
            </a:endParaRPr>
          </a:p>
        </p:txBody>
      </p:sp>
      <p:sp>
        <p:nvSpPr>
          <p:cNvPr id="4" name="Rectangle 3"/>
          <p:cNvSpPr/>
          <p:nvPr/>
        </p:nvSpPr>
        <p:spPr>
          <a:xfrm rot="2495414">
            <a:off x="7622165" y="3048614"/>
            <a:ext cx="487825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Metacognition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Rectangle 5"/>
          <p:cNvSpPr/>
          <p:nvPr/>
        </p:nvSpPr>
        <p:spPr>
          <a:xfrm rot="18358027">
            <a:off x="5949891" y="3218131"/>
            <a:ext cx="2762295"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Context</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Rectangle 6"/>
          <p:cNvSpPr/>
          <p:nvPr/>
        </p:nvSpPr>
        <p:spPr>
          <a:xfrm>
            <a:off x="7331038" y="4348388"/>
            <a:ext cx="3454793"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Synthesis</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32409793"/>
      </p:ext>
    </p:extLst>
  </p:cSld>
  <p:clrMapOvr>
    <a:masterClrMapping/>
  </p:clrMapOvr>
  <p:transition>
    <p:pull dir="l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Tacit Structure</a:t>
            </a:r>
            <a:endParaRPr lang="en-US" dirty="0">
              <a:effectLst>
                <a:outerShdw blurRad="38100" dist="38100" dir="2700000" algn="tl">
                  <a:srgbClr val="000000">
                    <a:alpha val="43137"/>
                  </a:srgbClr>
                </a:outerShdw>
              </a:effectLst>
            </a:endParaRPr>
          </a:p>
        </p:txBody>
      </p:sp>
      <p:sp>
        <p:nvSpPr>
          <p:cNvPr id="3" name="TextBox 2"/>
          <p:cNvSpPr txBox="1"/>
          <p:nvPr/>
        </p:nvSpPr>
        <p:spPr>
          <a:xfrm>
            <a:off x="609600" y="1417638"/>
            <a:ext cx="7426036" cy="4893647"/>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The </a:t>
            </a:r>
            <a:r>
              <a:rPr lang="en-US" sz="2400" dirty="0">
                <a:effectLst>
                  <a:outerShdw blurRad="38100" dist="38100" dir="2700000" algn="tl">
                    <a:srgbClr val="000000">
                      <a:alpha val="43137"/>
                    </a:srgbClr>
                  </a:outerShdw>
                </a:effectLst>
              </a:rPr>
              <a:t>surface structure models </a:t>
            </a:r>
            <a:r>
              <a:rPr lang="en-US" sz="2400" i="1" dirty="0">
                <a:solidFill>
                  <a:srgbClr val="FFFF00"/>
                </a:solidFill>
                <a:effectLst>
                  <a:outerShdw blurRad="38100" dist="38100" dir="2700000" algn="tl">
                    <a:srgbClr val="000000">
                      <a:alpha val="43137"/>
                    </a:srgbClr>
                  </a:outerShdw>
                </a:effectLst>
              </a:rPr>
              <a:t>values, attitudes and norms</a:t>
            </a:r>
            <a:r>
              <a:rPr lang="en-US" sz="2400" dirty="0">
                <a:effectLst>
                  <a:outerShdw blurRad="38100" dist="38100" dir="2700000" algn="tl">
                    <a:srgbClr val="000000">
                      <a:alpha val="43137"/>
                    </a:srgbClr>
                  </a:outerShdw>
                </a:effectLst>
              </a:rPr>
              <a:t> of ethical professional behavior, including: </a:t>
            </a:r>
          </a:p>
          <a:p>
            <a:pPr marL="342900" indent="-342900">
              <a:buFont typeface="Arial" panose="020B0604020202020204" pitchFamily="34" charset="0"/>
              <a:buChar char="•"/>
            </a:pPr>
            <a:r>
              <a:rPr lang="en-US" sz="2400" dirty="0" smtClean="0">
                <a:effectLst>
                  <a:outerShdw blurRad="38100" dist="38100" dir="2700000" algn="tl">
                    <a:srgbClr val="000000">
                      <a:alpha val="43137"/>
                    </a:srgbClr>
                  </a:outerShdw>
                </a:effectLst>
              </a:rPr>
              <a:t>Professional </a:t>
            </a:r>
            <a:r>
              <a:rPr lang="en-US" sz="2400" dirty="0">
                <a:effectLst>
                  <a:outerShdw blurRad="38100" dist="38100" dir="2700000" algn="tl">
                    <a:srgbClr val="000000">
                      <a:alpha val="43137"/>
                    </a:srgbClr>
                  </a:outerShdw>
                </a:effectLst>
              </a:rPr>
              <a:t>duties, both while representing clients and researching for other purposes, which consist of, but are not limited to, accountability, honesty, </a:t>
            </a:r>
            <a:r>
              <a:rPr lang="en-US" sz="2400" i="1" dirty="0">
                <a:solidFill>
                  <a:srgbClr val="FFFF00"/>
                </a:solidFill>
                <a:effectLst>
                  <a:outerShdw blurRad="38100" dist="38100" dir="2700000" algn="tl">
                    <a:srgbClr val="000000">
                      <a:alpha val="43137"/>
                    </a:srgbClr>
                  </a:outerShdw>
                </a:effectLst>
              </a:rPr>
              <a:t>thoroughness</a:t>
            </a:r>
            <a:r>
              <a:rPr lang="en-US" sz="2400" dirty="0">
                <a:effectLst>
                  <a:outerShdw blurRad="38100" dist="38100" dir="2700000" algn="tl">
                    <a:srgbClr val="000000">
                      <a:alpha val="43137"/>
                    </a:srgbClr>
                  </a:outerShdw>
                </a:effectLst>
              </a:rPr>
              <a:t>, </a:t>
            </a:r>
            <a:r>
              <a:rPr lang="en-US" sz="2400" i="1" dirty="0" smtClean="0">
                <a:solidFill>
                  <a:srgbClr val="FFFF00"/>
                </a:solidFill>
                <a:effectLst>
                  <a:outerShdw blurRad="38100" dist="38100" dir="2700000" algn="tl">
                    <a:srgbClr val="000000">
                      <a:alpha val="43137"/>
                    </a:srgbClr>
                  </a:outerShdw>
                </a:effectLst>
              </a:rPr>
              <a:t>cost </a:t>
            </a:r>
            <a:r>
              <a:rPr lang="en-US" sz="2400" i="1" dirty="0">
                <a:solidFill>
                  <a:srgbClr val="FFFF00"/>
                </a:solidFill>
                <a:effectLst>
                  <a:outerShdw blurRad="38100" dist="38100" dir="2700000" algn="tl">
                    <a:srgbClr val="000000">
                      <a:alpha val="43137"/>
                    </a:srgbClr>
                  </a:outerShdw>
                </a:effectLst>
              </a:rPr>
              <a:t>and time-effectiveness</a:t>
            </a:r>
            <a:r>
              <a:rPr lang="en-US" sz="2400" dirty="0">
                <a:effectLst>
                  <a:outerShdw blurRad="38100" dist="38100" dir="2700000" algn="tl">
                    <a:srgbClr val="000000">
                      <a:alpha val="43137"/>
                    </a:srgbClr>
                  </a:outerShdw>
                </a:effectLst>
              </a:rPr>
              <a:t>, and balancing competing duties; and </a:t>
            </a:r>
          </a:p>
          <a:p>
            <a:pPr marL="342900" indent="-342900">
              <a:buFont typeface="Arial" panose="020B0604020202020204" pitchFamily="34" charset="0"/>
              <a:buChar char="•"/>
            </a:pPr>
            <a:r>
              <a:rPr lang="en-US" sz="2400" dirty="0" smtClean="0">
                <a:effectLst>
                  <a:outerShdw blurRad="38100" dist="38100" dir="2700000" algn="tl">
                    <a:srgbClr val="000000">
                      <a:alpha val="43137"/>
                    </a:srgbClr>
                  </a:outerShdw>
                </a:effectLst>
              </a:rPr>
              <a:t>Professional </a:t>
            </a:r>
            <a:r>
              <a:rPr lang="en-US" sz="2400" dirty="0">
                <a:effectLst>
                  <a:outerShdw blurRad="38100" dist="38100" dir="2700000" algn="tl">
                    <a:srgbClr val="000000">
                      <a:alpha val="43137"/>
                    </a:srgbClr>
                  </a:outerShdw>
                </a:effectLst>
              </a:rPr>
              <a:t>development, which incorporates but is not limited to critical </a:t>
            </a:r>
            <a:r>
              <a:rPr lang="en-US" sz="2400" i="1" dirty="0">
                <a:solidFill>
                  <a:srgbClr val="FFFF00"/>
                </a:solidFill>
                <a:effectLst>
                  <a:outerShdw blurRad="38100" dist="38100" dir="2700000" algn="tl">
                    <a:srgbClr val="000000">
                      <a:alpha val="43137"/>
                    </a:srgbClr>
                  </a:outerShdw>
                </a:effectLst>
              </a:rPr>
              <a:t>self-assessment</a:t>
            </a:r>
            <a:r>
              <a:rPr lang="en-US" sz="2400" dirty="0">
                <a:effectLst>
                  <a:outerShdw blurRad="38100" dist="38100" dir="2700000" algn="tl">
                    <a:srgbClr val="000000">
                      <a:alpha val="43137"/>
                    </a:srgbClr>
                  </a:outerShdw>
                </a:effectLst>
              </a:rPr>
              <a:t> and critical strategic thinking, </a:t>
            </a:r>
            <a:r>
              <a:rPr lang="en-US" sz="2400" i="1" dirty="0">
                <a:solidFill>
                  <a:srgbClr val="FFFF00"/>
                </a:solidFill>
                <a:effectLst>
                  <a:outerShdw blurRad="38100" dist="38100" dir="2700000" algn="tl">
                    <a:srgbClr val="000000">
                      <a:alpha val="43137"/>
                    </a:srgbClr>
                  </a:outerShdw>
                </a:effectLst>
              </a:rPr>
              <a:t>self-directed lifelong learning</a:t>
            </a:r>
            <a:r>
              <a:rPr lang="en-US" sz="2400" dirty="0">
                <a:effectLst>
                  <a:outerShdw blurRad="38100" dist="38100" dir="2700000" algn="tl">
                    <a:srgbClr val="000000">
                      <a:alpha val="43137"/>
                    </a:srgbClr>
                  </a:outerShdw>
                </a:effectLst>
              </a:rPr>
              <a:t>, problem solving, and the management of uncertainty and ambiguity within the research process. </a:t>
            </a:r>
          </a:p>
        </p:txBody>
      </p:sp>
      <p:pic>
        <p:nvPicPr>
          <p:cNvPr id="6" name="Picture 5"/>
          <p:cNvPicPr>
            <a:picLocks noChangeAspect="1"/>
          </p:cNvPicPr>
          <p:nvPr/>
        </p:nvPicPr>
        <p:blipFill>
          <a:blip r:embed="rId3"/>
          <a:stretch>
            <a:fillRect/>
          </a:stretch>
        </p:blipFill>
        <p:spPr>
          <a:xfrm>
            <a:off x="8324957" y="1265570"/>
            <a:ext cx="3395766" cy="48284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79876653"/>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Shadow Structure</a:t>
            </a:r>
            <a:endParaRPr lang="en-US" dirty="0">
              <a:effectLst>
                <a:outerShdw blurRad="38100" dist="38100" dir="2700000" algn="tl">
                  <a:srgbClr val="000000">
                    <a:alpha val="43137"/>
                  </a:srgbClr>
                </a:outerShdw>
              </a:effectLst>
            </a:endParaRPr>
          </a:p>
        </p:txBody>
      </p:sp>
      <p:sp>
        <p:nvSpPr>
          <p:cNvPr id="3" name="TextBox 2"/>
          <p:cNvSpPr txBox="1"/>
          <p:nvPr/>
        </p:nvSpPr>
        <p:spPr>
          <a:xfrm>
            <a:off x="609600" y="1417638"/>
            <a:ext cx="7426036" cy="4154984"/>
          </a:xfrm>
          <a:prstGeom prst="rect">
            <a:avLst/>
          </a:prstGeom>
          <a:noFill/>
        </p:spPr>
        <p:txBody>
          <a:bodyPr wrap="square" rtlCol="0">
            <a:spAutoFit/>
          </a:bodyPr>
          <a:lstStyle/>
          <a:p>
            <a:r>
              <a:rPr lang="en-US" sz="2400" dirty="0">
                <a:effectLst>
                  <a:outerShdw blurRad="38100" dist="38100" dir="2700000" algn="tl">
                    <a:srgbClr val="000000">
                      <a:alpha val="43137"/>
                    </a:srgbClr>
                  </a:outerShdw>
                </a:effectLst>
              </a:rPr>
              <a:t>The surface structure can be </a:t>
            </a:r>
            <a:r>
              <a:rPr lang="en-US" sz="2400" i="1" dirty="0">
                <a:solidFill>
                  <a:srgbClr val="FFFF00"/>
                </a:solidFill>
                <a:effectLst>
                  <a:outerShdw blurRad="38100" dist="38100" dir="2700000" algn="tl">
                    <a:srgbClr val="000000">
                      <a:alpha val="43137"/>
                    </a:srgbClr>
                  </a:outerShdw>
                </a:effectLst>
              </a:rPr>
              <a:t>limited</a:t>
            </a:r>
            <a:r>
              <a:rPr lang="en-US" sz="2400" dirty="0">
                <a:effectLst>
                  <a:outerShdw blurRad="38100" dist="38100" dir="2700000" algn="tl">
                    <a:srgbClr val="000000">
                      <a:alpha val="43137"/>
                    </a:srgbClr>
                  </a:outerShdw>
                </a:effectLst>
              </a:rPr>
              <a:t> because: </a:t>
            </a:r>
          </a:p>
          <a:p>
            <a:pPr marL="342900" indent="-342900">
              <a:buFont typeface="Arial" panose="020B0604020202020204" pitchFamily="34" charset="0"/>
              <a:buChar char="•"/>
            </a:pPr>
            <a:r>
              <a:rPr lang="en-US" sz="2400" dirty="0" smtClean="0">
                <a:effectLst>
                  <a:outerShdw blurRad="38100" dist="38100" dir="2700000" algn="tl">
                    <a:srgbClr val="000000">
                      <a:alpha val="43137"/>
                    </a:srgbClr>
                  </a:outerShdw>
                </a:effectLst>
              </a:rPr>
              <a:t>The </a:t>
            </a:r>
            <a:r>
              <a:rPr lang="en-US" sz="2400" dirty="0">
                <a:effectLst>
                  <a:outerShdw blurRad="38100" dist="38100" dir="2700000" algn="tl">
                    <a:srgbClr val="000000">
                      <a:alpha val="43137"/>
                    </a:srgbClr>
                  </a:outerShdw>
                </a:effectLst>
              </a:rPr>
              <a:t>curriculum often does </a:t>
            </a:r>
            <a:r>
              <a:rPr lang="en-US" sz="2400" i="1" dirty="0">
                <a:solidFill>
                  <a:srgbClr val="FFFF00"/>
                </a:solidFill>
                <a:effectLst>
                  <a:outerShdw blurRad="38100" dist="38100" dir="2700000" algn="tl">
                    <a:srgbClr val="000000">
                      <a:alpha val="43137"/>
                    </a:srgbClr>
                  </a:outerShdw>
                </a:effectLst>
              </a:rPr>
              <a:t>not recognize </a:t>
            </a:r>
            <a:r>
              <a:rPr lang="en-US" sz="2400" dirty="0">
                <a:effectLst>
                  <a:outerShdw blurRad="38100" dist="38100" dir="2700000" algn="tl">
                    <a:srgbClr val="000000">
                      <a:alpha val="43137"/>
                    </a:srgbClr>
                  </a:outerShdw>
                </a:effectLst>
              </a:rPr>
              <a:t>legal research as a necessary, intellectual skill; </a:t>
            </a:r>
          </a:p>
          <a:p>
            <a:pPr marL="342900" indent="-342900">
              <a:buFont typeface="Arial" panose="020B0604020202020204" pitchFamily="34" charset="0"/>
              <a:buChar char="•"/>
            </a:pPr>
            <a:r>
              <a:rPr lang="en-US" sz="2400" dirty="0" smtClean="0">
                <a:effectLst>
                  <a:outerShdw blurRad="38100" dist="38100" dir="2700000" algn="tl">
                    <a:srgbClr val="000000">
                      <a:alpha val="43137"/>
                    </a:srgbClr>
                  </a:outerShdw>
                </a:effectLst>
              </a:rPr>
              <a:t>Legal </a:t>
            </a:r>
            <a:r>
              <a:rPr lang="en-US" sz="2400" dirty="0">
                <a:effectLst>
                  <a:outerShdw blurRad="38100" dist="38100" dir="2700000" algn="tl">
                    <a:srgbClr val="000000">
                      <a:alpha val="43137"/>
                    </a:srgbClr>
                  </a:outerShdw>
                </a:effectLst>
              </a:rPr>
              <a:t>research instruction is </a:t>
            </a:r>
            <a:r>
              <a:rPr lang="en-US" sz="2400" i="1" dirty="0">
                <a:solidFill>
                  <a:srgbClr val="FFFF00"/>
                </a:solidFill>
                <a:effectLst>
                  <a:outerShdw blurRad="38100" dist="38100" dir="2700000" algn="tl">
                    <a:srgbClr val="000000">
                      <a:alpha val="43137"/>
                    </a:srgbClr>
                  </a:outerShdw>
                </a:effectLst>
              </a:rPr>
              <a:t>not appropriately integrated</a:t>
            </a:r>
            <a:r>
              <a:rPr lang="en-US" sz="2400" dirty="0">
                <a:effectLst>
                  <a:outerShdw blurRad="38100" dist="38100" dir="2700000" algn="tl">
                    <a:srgbClr val="000000">
                      <a:alpha val="43137"/>
                    </a:srgbClr>
                  </a:outerShdw>
                </a:effectLst>
              </a:rPr>
              <a:t> within the curriculum; </a:t>
            </a:r>
          </a:p>
          <a:p>
            <a:pPr marL="342900" indent="-342900">
              <a:buFont typeface="Arial" panose="020B0604020202020204" pitchFamily="34" charset="0"/>
              <a:buChar char="•"/>
            </a:pPr>
            <a:r>
              <a:rPr lang="en-US" sz="2400" dirty="0" smtClean="0">
                <a:effectLst>
                  <a:outerShdw blurRad="38100" dist="38100" dir="2700000" algn="tl">
                    <a:srgbClr val="000000">
                      <a:alpha val="43137"/>
                    </a:srgbClr>
                  </a:outerShdw>
                </a:effectLst>
              </a:rPr>
              <a:t>The </a:t>
            </a:r>
            <a:r>
              <a:rPr lang="en-US" sz="2400" dirty="0">
                <a:effectLst>
                  <a:outerShdw blurRad="38100" dist="38100" dir="2700000" algn="tl">
                    <a:srgbClr val="000000">
                      <a:alpha val="43137"/>
                    </a:srgbClr>
                  </a:outerShdw>
                </a:effectLst>
              </a:rPr>
              <a:t>academy often </a:t>
            </a:r>
            <a:r>
              <a:rPr lang="en-US" sz="2400" i="1" dirty="0">
                <a:solidFill>
                  <a:srgbClr val="FFFF00"/>
                </a:solidFill>
                <a:effectLst>
                  <a:outerShdw blurRad="38100" dist="38100" dir="2700000" algn="tl">
                    <a:srgbClr val="000000">
                      <a:alpha val="43137"/>
                    </a:srgbClr>
                  </a:outerShdw>
                </a:effectLst>
              </a:rPr>
              <a:t>undervalues librarians </a:t>
            </a:r>
            <a:r>
              <a:rPr lang="en-US" sz="2400" dirty="0">
                <a:effectLst>
                  <a:outerShdw blurRad="38100" dist="38100" dir="2700000" algn="tl">
                    <a:srgbClr val="000000">
                      <a:alpha val="43137"/>
                    </a:srgbClr>
                  </a:outerShdw>
                </a:effectLst>
              </a:rPr>
              <a:t>as research experts and underutilizes them as research faculty; and </a:t>
            </a:r>
          </a:p>
          <a:p>
            <a:pPr marL="342900" indent="-342900">
              <a:buFont typeface="Arial" panose="020B0604020202020204" pitchFamily="34" charset="0"/>
              <a:buChar char="•"/>
            </a:pPr>
            <a:r>
              <a:rPr lang="en-US" sz="2400" dirty="0" smtClean="0">
                <a:effectLst>
                  <a:outerShdw blurRad="38100" dist="38100" dir="2700000" algn="tl">
                    <a:srgbClr val="000000">
                      <a:alpha val="43137"/>
                    </a:srgbClr>
                  </a:outerShdw>
                </a:effectLst>
              </a:rPr>
              <a:t>The </a:t>
            </a:r>
            <a:r>
              <a:rPr lang="en-US" sz="2400" dirty="0">
                <a:effectLst>
                  <a:outerShdw blurRad="38100" dist="38100" dir="2700000" algn="tl">
                    <a:srgbClr val="000000">
                      <a:alpha val="43137"/>
                    </a:srgbClr>
                  </a:outerShdw>
                </a:effectLst>
              </a:rPr>
              <a:t>legal education environment is necessarily </a:t>
            </a:r>
            <a:r>
              <a:rPr lang="en-US" sz="2400" i="1" dirty="0">
                <a:solidFill>
                  <a:srgbClr val="FFFF00"/>
                </a:solidFill>
                <a:effectLst>
                  <a:outerShdw blurRad="38100" dist="38100" dir="2700000" algn="tl">
                    <a:srgbClr val="000000">
                      <a:alpha val="43137"/>
                    </a:srgbClr>
                  </a:outerShdw>
                </a:effectLst>
              </a:rPr>
              <a:t>a simulation</a:t>
            </a:r>
            <a:r>
              <a:rPr lang="en-US" sz="2400" dirty="0">
                <a:effectLst>
                  <a:outerShdw blurRad="38100" dist="38100" dir="2700000" algn="tl">
                    <a:srgbClr val="000000">
                      <a:alpha val="43137"/>
                    </a:srgbClr>
                  </a:outerShdw>
                </a:effectLst>
              </a:rPr>
              <a:t>, and is limited in its ability to provide a holistic context for client contact. </a:t>
            </a:r>
          </a:p>
        </p:txBody>
      </p:sp>
      <p:pic>
        <p:nvPicPr>
          <p:cNvPr id="1026" name="Picture 2" descr="http://upload.wikimedia.org/wikipedia/en/5/5c/Shadow_Death_From_Nowhe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5635" y="1525772"/>
            <a:ext cx="3298671" cy="46181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986450"/>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Signature Pedagogies</a:t>
            </a:r>
            <a:endParaRPr lang="en-US" dirty="0">
              <a:effectLst>
                <a:outerShdw blurRad="38100" dist="38100" dir="2700000" algn="tl">
                  <a:srgbClr val="000000">
                    <a:alpha val="43137"/>
                  </a:srgbClr>
                </a:outerShdw>
              </a:effectLst>
            </a:endParaRPr>
          </a:p>
        </p:txBody>
      </p:sp>
      <p:sp>
        <p:nvSpPr>
          <p:cNvPr id="3" name="TextBox 2"/>
          <p:cNvSpPr txBox="1"/>
          <p:nvPr/>
        </p:nvSpPr>
        <p:spPr>
          <a:xfrm>
            <a:off x="538480" y="2057718"/>
            <a:ext cx="2153920"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effectLst>
                  <a:outerShdw blurRad="38100" dist="38100" dir="2700000" algn="tl">
                    <a:srgbClr val="000000">
                      <a:alpha val="43137"/>
                    </a:srgbClr>
                  </a:outerShdw>
                </a:effectLst>
              </a:rPr>
              <a:t>Surface</a:t>
            </a:r>
          </a:p>
          <a:p>
            <a:pPr marL="285750" indent="-285750">
              <a:buFont typeface="Arial" panose="020B0604020202020204" pitchFamily="34" charset="0"/>
              <a:buChar char="•"/>
            </a:pPr>
            <a:r>
              <a:rPr lang="en-US" sz="3200" dirty="0" smtClean="0">
                <a:effectLst>
                  <a:outerShdw blurRad="38100" dist="38100" dir="2700000" algn="tl">
                    <a:srgbClr val="000000">
                      <a:alpha val="43137"/>
                    </a:srgbClr>
                  </a:outerShdw>
                </a:effectLst>
              </a:rPr>
              <a:t>Deep</a:t>
            </a:r>
          </a:p>
          <a:p>
            <a:pPr marL="285750" indent="-285750">
              <a:buFont typeface="Arial" panose="020B0604020202020204" pitchFamily="34" charset="0"/>
              <a:buChar char="•"/>
            </a:pPr>
            <a:r>
              <a:rPr lang="en-US" sz="3200" dirty="0" smtClean="0">
                <a:effectLst>
                  <a:outerShdw blurRad="38100" dist="38100" dir="2700000" algn="tl">
                    <a:srgbClr val="000000">
                      <a:alpha val="43137"/>
                    </a:srgbClr>
                  </a:outerShdw>
                </a:effectLst>
              </a:rPr>
              <a:t>Tacit</a:t>
            </a:r>
          </a:p>
          <a:p>
            <a:pPr marL="285750" indent="-285750">
              <a:buFont typeface="Arial" panose="020B0604020202020204" pitchFamily="34" charset="0"/>
              <a:buChar char="•"/>
            </a:pPr>
            <a:r>
              <a:rPr lang="en-US" sz="3200" dirty="0" smtClean="0">
                <a:effectLst>
                  <a:outerShdw blurRad="38100" dist="38100" dir="2700000" algn="tl">
                    <a:srgbClr val="000000">
                      <a:alpha val="43137"/>
                    </a:srgbClr>
                  </a:outerShdw>
                </a:effectLst>
              </a:rPr>
              <a:t>Shadow</a:t>
            </a:r>
            <a:endParaRPr lang="en-US" sz="32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5100" y="1930718"/>
            <a:ext cx="5961379" cy="37258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99470961"/>
      </p:ext>
    </p:extLst>
  </p:cSld>
  <p:clrMapOvr>
    <a:masterClrMapping/>
  </p:clrMapOvr>
  <p:transition>
    <p:pull dir="l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359" y="2776299"/>
            <a:ext cx="10972800" cy="1143000"/>
          </a:xfrm>
        </p:spPr>
        <p:txBody>
          <a:bodyPr/>
          <a:lstStyle/>
          <a:p>
            <a:r>
              <a:rPr lang="en-US" dirty="0" smtClean="0">
                <a:effectLst>
                  <a:outerShdw blurRad="38100" dist="38100" dir="2700000" algn="tl">
                    <a:srgbClr val="000000">
                      <a:alpha val="43137"/>
                    </a:srgbClr>
                  </a:outerShdw>
                </a:effectLst>
              </a:rPr>
              <a:t>The </a:t>
            </a:r>
            <a:r>
              <a:rPr lang="en-US" dirty="0" err="1" smtClean="0">
                <a:effectLst>
                  <a:outerShdw blurRad="38100" dist="38100" dir="2700000" algn="tl">
                    <a:srgbClr val="000000">
                      <a:alpha val="43137"/>
                    </a:srgbClr>
                  </a:outerShdw>
                </a:effectLst>
              </a:rPr>
              <a:t>COACh</a:t>
            </a:r>
            <a:r>
              <a:rPr lang="en-US" dirty="0" smtClean="0">
                <a:effectLst>
                  <a:outerShdw blurRad="38100" dist="38100" dir="2700000" algn="tl">
                    <a:srgbClr val="000000">
                      <a:alpha val="43137"/>
                    </a:srgbClr>
                  </a:outerShdw>
                </a:effectLst>
              </a:rPr>
              <a:t> Template</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60302972"/>
      </p:ext>
    </p:extLst>
  </p:cSld>
  <p:clrMapOvr>
    <a:masterClrMapping/>
  </p:clrMapOvr>
  <p:transition>
    <p:pull dir="l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4712413" cy="1143000"/>
          </a:xfrm>
        </p:spPr>
        <p:txBody>
          <a:bodyPr/>
          <a:lstStyle/>
          <a:p>
            <a:r>
              <a:rPr lang="en-US" dirty="0" err="1" smtClean="0">
                <a:effectLst>
                  <a:outerShdw blurRad="38100" dist="38100" dir="2700000" algn="tl">
                    <a:srgbClr val="000000">
                      <a:alpha val="43137"/>
                    </a:srgbClr>
                  </a:outerShdw>
                </a:effectLst>
              </a:rPr>
              <a:t>COACh</a:t>
            </a:r>
            <a:r>
              <a:rPr lang="en-US" dirty="0" smtClean="0">
                <a:effectLst>
                  <a:outerShdw blurRad="38100" dist="38100" dir="2700000" algn="tl">
                    <a:srgbClr val="000000">
                      <a:alpha val="43137"/>
                    </a:srgbClr>
                  </a:outerShdw>
                </a:effectLst>
              </a:rPr>
              <a:t> Template</a:t>
            </a:r>
            <a:endParaRPr lang="en-US" dirty="0">
              <a:effectLst>
                <a:outerShdw blurRad="38100" dist="38100" dir="2700000" algn="tl">
                  <a:srgbClr val="000000">
                    <a:alpha val="43137"/>
                  </a:srgbClr>
                </a:outerShdw>
              </a:effectLst>
            </a:endParaRPr>
          </a:p>
        </p:txBody>
      </p:sp>
      <p:sp>
        <p:nvSpPr>
          <p:cNvPr id="3" name="TextBox 2"/>
          <p:cNvSpPr txBox="1"/>
          <p:nvPr/>
        </p:nvSpPr>
        <p:spPr>
          <a:xfrm>
            <a:off x="973053" y="1835432"/>
            <a:ext cx="3308901" cy="2800767"/>
          </a:xfrm>
          <a:prstGeom prst="rect">
            <a:avLst/>
          </a:prstGeom>
          <a:noFill/>
        </p:spPr>
        <p:txBody>
          <a:bodyPr wrap="square" rtlCol="0">
            <a:spAutoFit/>
          </a:bodyPr>
          <a:lstStyle/>
          <a:p>
            <a:pPr marL="285750" indent="-285750">
              <a:buFont typeface="Arial" panose="020B0604020202020204" pitchFamily="34" charset="0"/>
              <a:buChar char="•"/>
            </a:pPr>
            <a:r>
              <a:rPr lang="en-US" sz="3600" dirty="0" smtClean="0">
                <a:effectLst>
                  <a:outerShdw blurRad="38100" dist="38100" dir="2700000" algn="tl">
                    <a:srgbClr val="000000">
                      <a:alpha val="43137"/>
                    </a:srgbClr>
                  </a:outerShdw>
                </a:effectLst>
              </a:rPr>
              <a:t>Context</a:t>
            </a:r>
          </a:p>
          <a:p>
            <a:pPr marL="285750" indent="-285750">
              <a:buFont typeface="Arial" panose="020B0604020202020204" pitchFamily="34" charset="0"/>
              <a:buChar char="•"/>
            </a:pPr>
            <a:r>
              <a:rPr lang="en-US" sz="3600" dirty="0" smtClean="0">
                <a:effectLst>
                  <a:outerShdw blurRad="38100" dist="38100" dir="2700000" algn="tl">
                    <a:srgbClr val="000000">
                      <a:alpha val="43137"/>
                    </a:srgbClr>
                  </a:outerShdw>
                </a:effectLst>
              </a:rPr>
              <a:t>Objectives</a:t>
            </a:r>
          </a:p>
          <a:p>
            <a:pPr marL="285750" indent="-285750">
              <a:buFont typeface="Arial" panose="020B0604020202020204" pitchFamily="34" charset="0"/>
              <a:buChar char="•"/>
            </a:pPr>
            <a:r>
              <a:rPr lang="en-US" sz="3600" dirty="0" smtClean="0">
                <a:effectLst>
                  <a:outerShdw blurRad="38100" dist="38100" dir="2700000" algn="tl">
                    <a:srgbClr val="000000">
                      <a:alpha val="43137"/>
                    </a:srgbClr>
                  </a:outerShdw>
                </a:effectLst>
              </a:rPr>
              <a:t>Activities</a:t>
            </a:r>
          </a:p>
          <a:p>
            <a:pPr marL="285750" indent="-285750">
              <a:buFont typeface="Arial" panose="020B0604020202020204" pitchFamily="34" charset="0"/>
              <a:buChar char="•"/>
            </a:pPr>
            <a:r>
              <a:rPr lang="en-US" sz="3600" dirty="0" smtClean="0">
                <a:effectLst>
                  <a:outerShdw blurRad="38100" dist="38100" dir="2700000" algn="tl">
                    <a:srgbClr val="000000">
                      <a:alpha val="43137"/>
                    </a:srgbClr>
                  </a:outerShdw>
                </a:effectLst>
              </a:rPr>
              <a:t>Checklists</a:t>
            </a:r>
          </a:p>
          <a:p>
            <a:pPr marL="285750" indent="-285750">
              <a:buFont typeface="Arial" panose="020B0604020202020204" pitchFamily="34" charset="0"/>
              <a:buChar char="•"/>
            </a:pPr>
            <a:endParaRPr lang="en-US" sz="3200" dirty="0">
              <a:effectLst>
                <a:outerShdw blurRad="38100" dist="38100" dir="2700000" algn="tl">
                  <a:srgbClr val="000000">
                    <a:alpha val="43137"/>
                  </a:srgbClr>
                </a:outerShdw>
              </a:effectLst>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780822325"/>
              </p:ext>
            </p:extLst>
          </p:nvPr>
        </p:nvGraphicFramePr>
        <p:xfrm>
          <a:off x="4645407" y="1150789"/>
          <a:ext cx="6943725" cy="1054100"/>
        </p:xfrm>
        <a:graphic>
          <a:graphicData uri="http://schemas.openxmlformats.org/presentationml/2006/ole">
            <mc:AlternateContent xmlns:mc="http://schemas.openxmlformats.org/markup-compatibility/2006">
              <mc:Choice xmlns:v="urn:schemas-microsoft-com:vml" Requires="v">
                <p:oleObj spid="_x0000_s2146" name="Packager Shell Object" showAsIcon="1" r:id="rId3" imgW="6943320" imgH="1053360" progId="Package">
                  <p:embed/>
                </p:oleObj>
              </mc:Choice>
              <mc:Fallback>
                <p:oleObj name="Packager Shell Object" showAsIcon="1" r:id="rId3" imgW="6943320" imgH="1053360" progId="Package">
                  <p:embed/>
                  <p:pic>
                    <p:nvPicPr>
                      <p:cNvPr id="0" name=""/>
                      <p:cNvPicPr/>
                      <p:nvPr/>
                    </p:nvPicPr>
                    <p:blipFill>
                      <a:blip r:embed="rId4"/>
                      <a:stretch>
                        <a:fillRect/>
                      </a:stretch>
                    </p:blipFill>
                    <p:spPr>
                      <a:xfrm>
                        <a:off x="4645407" y="1150789"/>
                        <a:ext cx="6943725" cy="10541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277968370"/>
              </p:ext>
            </p:extLst>
          </p:nvPr>
        </p:nvGraphicFramePr>
        <p:xfrm>
          <a:off x="5058158" y="2278455"/>
          <a:ext cx="6118225" cy="1054100"/>
        </p:xfrm>
        <a:graphic>
          <a:graphicData uri="http://schemas.openxmlformats.org/presentationml/2006/ole">
            <mc:AlternateContent xmlns:mc="http://schemas.openxmlformats.org/markup-compatibility/2006">
              <mc:Choice xmlns:v="urn:schemas-microsoft-com:vml" Requires="v">
                <p:oleObj spid="_x0000_s2147" name="Packager Shell Object" showAsIcon="1" r:id="rId5" imgW="6118560" imgH="1053360" progId="Package">
                  <p:embed/>
                </p:oleObj>
              </mc:Choice>
              <mc:Fallback>
                <p:oleObj name="Packager Shell Object" showAsIcon="1" r:id="rId5" imgW="6118560" imgH="1053360" progId="Package">
                  <p:embed/>
                  <p:pic>
                    <p:nvPicPr>
                      <p:cNvPr id="0" name=""/>
                      <p:cNvPicPr/>
                      <p:nvPr/>
                    </p:nvPicPr>
                    <p:blipFill>
                      <a:blip r:embed="rId6"/>
                      <a:stretch>
                        <a:fillRect/>
                      </a:stretch>
                    </p:blipFill>
                    <p:spPr>
                      <a:xfrm>
                        <a:off x="5058158" y="2278455"/>
                        <a:ext cx="6118225" cy="10541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447927786"/>
              </p:ext>
            </p:extLst>
          </p:nvPr>
        </p:nvGraphicFramePr>
        <p:xfrm>
          <a:off x="5058158" y="3406121"/>
          <a:ext cx="6181725" cy="1054100"/>
        </p:xfrm>
        <a:graphic>
          <a:graphicData uri="http://schemas.openxmlformats.org/presentationml/2006/ole">
            <mc:AlternateContent xmlns:mc="http://schemas.openxmlformats.org/markup-compatibility/2006">
              <mc:Choice xmlns:v="urn:schemas-microsoft-com:vml" Requires="v">
                <p:oleObj spid="_x0000_s2148" name="Packager Shell Object" showAsIcon="1" r:id="rId7" imgW="6181920" imgH="1053360" progId="Package">
                  <p:embed/>
                </p:oleObj>
              </mc:Choice>
              <mc:Fallback>
                <p:oleObj name="Packager Shell Object" showAsIcon="1" r:id="rId7" imgW="6181920" imgH="1053360" progId="Package">
                  <p:embed/>
                  <p:pic>
                    <p:nvPicPr>
                      <p:cNvPr id="0" name=""/>
                      <p:cNvPicPr/>
                      <p:nvPr/>
                    </p:nvPicPr>
                    <p:blipFill>
                      <a:blip r:embed="rId8"/>
                      <a:stretch>
                        <a:fillRect/>
                      </a:stretch>
                    </p:blipFill>
                    <p:spPr>
                      <a:xfrm>
                        <a:off x="5058158" y="3406121"/>
                        <a:ext cx="6181725" cy="10541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743517248"/>
              </p:ext>
            </p:extLst>
          </p:nvPr>
        </p:nvGraphicFramePr>
        <p:xfrm>
          <a:off x="4350950" y="4533787"/>
          <a:ext cx="7743825" cy="1054100"/>
        </p:xfrm>
        <a:graphic>
          <a:graphicData uri="http://schemas.openxmlformats.org/presentationml/2006/ole">
            <mc:AlternateContent xmlns:mc="http://schemas.openxmlformats.org/markup-compatibility/2006">
              <mc:Choice xmlns:v="urn:schemas-microsoft-com:vml" Requires="v">
                <p:oleObj spid="_x0000_s2149" name="Packager Shell Object" showAsIcon="1" r:id="rId9" imgW="7743240" imgH="1053360" progId="Package">
                  <p:embed/>
                </p:oleObj>
              </mc:Choice>
              <mc:Fallback>
                <p:oleObj name="Packager Shell Object" showAsIcon="1" r:id="rId9" imgW="7743240" imgH="1053360" progId="Package">
                  <p:embed/>
                  <p:pic>
                    <p:nvPicPr>
                      <p:cNvPr id="0" name=""/>
                      <p:cNvPicPr/>
                      <p:nvPr/>
                    </p:nvPicPr>
                    <p:blipFill>
                      <a:blip r:embed="rId10"/>
                      <a:stretch>
                        <a:fillRect/>
                      </a:stretch>
                    </p:blipFill>
                    <p:spPr>
                      <a:xfrm>
                        <a:off x="4350950" y="4533787"/>
                        <a:ext cx="7743825" cy="10541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51004444"/>
              </p:ext>
            </p:extLst>
          </p:nvPr>
        </p:nvGraphicFramePr>
        <p:xfrm>
          <a:off x="5058158" y="5661453"/>
          <a:ext cx="6575425" cy="1054100"/>
        </p:xfrm>
        <a:graphic>
          <a:graphicData uri="http://schemas.openxmlformats.org/presentationml/2006/ole">
            <mc:AlternateContent xmlns:mc="http://schemas.openxmlformats.org/markup-compatibility/2006">
              <mc:Choice xmlns:v="urn:schemas-microsoft-com:vml" Requires="v">
                <p:oleObj spid="_x0000_s2150" name="Packager Shell Object" showAsIcon="1" r:id="rId11" imgW="6575400" imgH="1053360" progId="Package">
                  <p:embed/>
                </p:oleObj>
              </mc:Choice>
              <mc:Fallback>
                <p:oleObj name="Packager Shell Object" showAsIcon="1" r:id="rId11" imgW="6575400" imgH="1053360" progId="Package">
                  <p:embed/>
                  <p:pic>
                    <p:nvPicPr>
                      <p:cNvPr id="0" name=""/>
                      <p:cNvPicPr/>
                      <p:nvPr/>
                    </p:nvPicPr>
                    <p:blipFill>
                      <a:blip r:embed="rId12"/>
                      <a:stretch>
                        <a:fillRect/>
                      </a:stretch>
                    </p:blipFill>
                    <p:spPr>
                      <a:xfrm>
                        <a:off x="5058158" y="5661453"/>
                        <a:ext cx="6575425" cy="10541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oleObj>
              </mc:Fallback>
            </mc:AlternateContent>
          </a:graphicData>
        </a:graphic>
      </p:graphicFrame>
    </p:spTree>
    <p:extLst>
      <p:ext uri="{BB962C8B-B14F-4D97-AF65-F5344CB8AC3E}">
        <p14:creationId xmlns:p14="http://schemas.microsoft.com/office/powerpoint/2010/main" val="3370365947"/>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1320" y="573036"/>
            <a:ext cx="8851787" cy="5822353"/>
          </a:xfrm>
          <a:prstGeom prst="rect">
            <a:avLst/>
          </a:prstGeom>
          <a:effectLst>
            <a:outerShdw blurRad="50800" dist="38100" dir="2700000" algn="tl" rotWithShape="0">
              <a:prstClr val="black">
                <a:alpha val="40000"/>
              </a:prstClr>
            </a:outerShdw>
          </a:effectLst>
        </p:spPr>
      </p:pic>
      <p:sp>
        <p:nvSpPr>
          <p:cNvPr id="5" name="Rectangle 4"/>
          <p:cNvSpPr/>
          <p:nvPr/>
        </p:nvSpPr>
        <p:spPr>
          <a:xfrm>
            <a:off x="9549983" y="745564"/>
            <a:ext cx="2216447" cy="1200329"/>
          </a:xfrm>
          <a:prstGeom prst="rect">
            <a:avLst/>
          </a:prstGeom>
        </p:spPr>
        <p:txBody>
          <a:bodyPr wrap="square">
            <a:spAutoFit/>
          </a:bodyPr>
          <a:lstStyle/>
          <a:p>
            <a:r>
              <a:rPr lang="en-US" dirty="0"/>
              <a:t>http://lawlibrary.colorado.edu/boulder-conferences-legal-research-education</a:t>
            </a:r>
          </a:p>
        </p:txBody>
      </p:sp>
      <p:sp>
        <p:nvSpPr>
          <p:cNvPr id="6" name="TextBox 5"/>
          <p:cNvSpPr txBox="1"/>
          <p:nvPr/>
        </p:nvSpPr>
        <p:spPr>
          <a:xfrm>
            <a:off x="10147489" y="3022547"/>
            <a:ext cx="1021433" cy="461665"/>
          </a:xfrm>
          <a:prstGeom prst="rect">
            <a:avLst/>
          </a:prstGeom>
          <a:noFill/>
        </p:spPr>
        <p:txBody>
          <a:bodyPr wrap="none" rtlCol="0">
            <a:spAutoFit/>
          </a:bodyPr>
          <a:lstStyle/>
          <a:p>
            <a:r>
              <a:rPr lang="en-US" sz="2400" dirty="0" smtClean="0"/>
              <a:t>- OR -</a:t>
            </a:r>
            <a:endParaRPr lang="en-US" sz="2400" dirty="0"/>
          </a:p>
        </p:txBody>
      </p:sp>
      <p:sp>
        <p:nvSpPr>
          <p:cNvPr id="7" name="TextBox 6"/>
          <p:cNvSpPr txBox="1"/>
          <p:nvPr/>
        </p:nvSpPr>
        <p:spPr>
          <a:xfrm>
            <a:off x="9600452" y="3729869"/>
            <a:ext cx="2165978" cy="830997"/>
          </a:xfrm>
          <a:prstGeom prst="rect">
            <a:avLst/>
          </a:prstGeom>
          <a:noFill/>
        </p:spPr>
        <p:txBody>
          <a:bodyPr wrap="none" rtlCol="0">
            <a:spAutoFit/>
          </a:bodyPr>
          <a:lstStyle/>
          <a:p>
            <a:pPr algn="ctr"/>
            <a:r>
              <a:rPr lang="en-US" sz="2400" dirty="0" smtClean="0"/>
              <a:t>Just GOOGLE</a:t>
            </a:r>
          </a:p>
          <a:p>
            <a:pPr algn="ctr"/>
            <a:r>
              <a:rPr lang="en-US" sz="2400" dirty="0" smtClean="0"/>
              <a:t>It!</a:t>
            </a:r>
            <a:endParaRPr lang="en-US" sz="2400" dirty="0"/>
          </a:p>
        </p:txBody>
      </p:sp>
    </p:spTree>
    <p:extLst>
      <p:ext uri="{BB962C8B-B14F-4D97-AF65-F5344CB8AC3E}">
        <p14:creationId xmlns:p14="http://schemas.microsoft.com/office/powerpoint/2010/main" val="1994648366"/>
      </p:ext>
    </p:extLst>
  </p:cSld>
  <p:clrMapOvr>
    <a:masterClrMapping/>
  </p:clrMapOvr>
  <p:transition>
    <p:pull dir="l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9014" y="0"/>
            <a:ext cx="4893972" cy="6858000"/>
          </a:xfrm>
          <a:prstGeom prst="rect">
            <a:avLst/>
          </a:prstGeom>
        </p:spPr>
      </p:pic>
    </p:spTree>
    <p:extLst>
      <p:ext uri="{BB962C8B-B14F-4D97-AF65-F5344CB8AC3E}">
        <p14:creationId xmlns:p14="http://schemas.microsoft.com/office/powerpoint/2010/main" val="2355165830"/>
      </p:ext>
    </p:extLst>
  </p:cSld>
  <p:clrMapOvr>
    <a:masterClrMapping/>
  </p:clrMapOvr>
  <p:transition>
    <p:pull dir="l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691590"/>
      </p:ext>
    </p:extLst>
  </p:cSld>
  <p:clrMapOvr>
    <a:masterClrMapping/>
  </p:clrMapOvr>
  <p:transition>
    <p:pull dir="l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60758" y="3116180"/>
            <a:ext cx="2122697" cy="707886"/>
          </a:xfrm>
          <a:prstGeom prst="rect">
            <a:avLst/>
          </a:prstGeom>
          <a:noFill/>
        </p:spPr>
        <p:txBody>
          <a:bodyPr wrap="none" rtlCol="0">
            <a:spAutoFit/>
          </a:bodyPr>
          <a:lstStyle/>
          <a:p>
            <a:r>
              <a:rPr lang="en-US" sz="4000" dirty="0" smtClean="0">
                <a:effectLst>
                  <a:outerShdw blurRad="38100" dist="38100" dir="2700000" algn="tl">
                    <a:srgbClr val="000000">
                      <a:alpha val="43137"/>
                    </a:srgbClr>
                  </a:outerShdw>
                </a:effectLst>
              </a:rPr>
              <a:t>The End</a:t>
            </a: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05403946"/>
      </p:ext>
    </p:extLst>
  </p:cSld>
  <p:clrMapOvr>
    <a:masterClrMapping/>
  </p:clrMapOvr>
  <p:transition>
    <p:pull dir="l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1320" y="573036"/>
            <a:ext cx="8851787" cy="5822353"/>
          </a:xfrm>
          <a:prstGeom prst="rect">
            <a:avLst/>
          </a:prstGeom>
          <a:effectLst>
            <a:outerShdw blurRad="50800" dist="38100" dir="2700000" algn="tl" rotWithShape="0">
              <a:prstClr val="black">
                <a:alpha val="40000"/>
              </a:prstClr>
            </a:outerShdw>
          </a:effectLst>
        </p:spPr>
      </p:pic>
      <p:sp>
        <p:nvSpPr>
          <p:cNvPr id="5" name="Rectangle 4"/>
          <p:cNvSpPr/>
          <p:nvPr/>
        </p:nvSpPr>
        <p:spPr>
          <a:xfrm>
            <a:off x="9549983" y="745564"/>
            <a:ext cx="2216447" cy="1200329"/>
          </a:xfrm>
          <a:prstGeom prst="rect">
            <a:avLst/>
          </a:prstGeom>
        </p:spPr>
        <p:txBody>
          <a:bodyPr wrap="square">
            <a:spAutoFit/>
          </a:bodyPr>
          <a:lstStyle/>
          <a:p>
            <a:r>
              <a:rPr lang="en-US" dirty="0"/>
              <a:t>http://lawlibrary.colorado.edu/boulder-conferences-legal-research-education</a:t>
            </a:r>
          </a:p>
        </p:txBody>
      </p:sp>
      <p:sp>
        <p:nvSpPr>
          <p:cNvPr id="6" name="TextBox 5"/>
          <p:cNvSpPr txBox="1"/>
          <p:nvPr/>
        </p:nvSpPr>
        <p:spPr>
          <a:xfrm>
            <a:off x="10147489" y="3022547"/>
            <a:ext cx="1021433" cy="461665"/>
          </a:xfrm>
          <a:prstGeom prst="rect">
            <a:avLst/>
          </a:prstGeom>
          <a:noFill/>
        </p:spPr>
        <p:txBody>
          <a:bodyPr wrap="none" rtlCol="0">
            <a:spAutoFit/>
          </a:bodyPr>
          <a:lstStyle/>
          <a:p>
            <a:r>
              <a:rPr lang="en-US" sz="2400" dirty="0" smtClean="0"/>
              <a:t>- OR -</a:t>
            </a:r>
            <a:endParaRPr lang="en-US" sz="2400" dirty="0"/>
          </a:p>
        </p:txBody>
      </p:sp>
      <p:sp>
        <p:nvSpPr>
          <p:cNvPr id="7" name="TextBox 6"/>
          <p:cNvSpPr txBox="1"/>
          <p:nvPr/>
        </p:nvSpPr>
        <p:spPr>
          <a:xfrm>
            <a:off x="9600452" y="3729869"/>
            <a:ext cx="2165978" cy="830997"/>
          </a:xfrm>
          <a:prstGeom prst="rect">
            <a:avLst/>
          </a:prstGeom>
          <a:noFill/>
        </p:spPr>
        <p:txBody>
          <a:bodyPr wrap="none" rtlCol="0">
            <a:spAutoFit/>
          </a:bodyPr>
          <a:lstStyle/>
          <a:p>
            <a:pPr algn="ctr"/>
            <a:r>
              <a:rPr lang="en-US" sz="2400" dirty="0" smtClean="0"/>
              <a:t>Just GOOGLE</a:t>
            </a:r>
          </a:p>
          <a:p>
            <a:pPr algn="ctr"/>
            <a:r>
              <a:rPr lang="en-US" sz="2400" dirty="0" smtClean="0"/>
              <a:t>It!</a:t>
            </a:r>
            <a:endParaRPr lang="en-US" sz="2400" dirty="0"/>
          </a:p>
        </p:txBody>
      </p:sp>
    </p:spTree>
    <p:extLst>
      <p:ext uri="{BB962C8B-B14F-4D97-AF65-F5344CB8AC3E}">
        <p14:creationId xmlns:p14="http://schemas.microsoft.com/office/powerpoint/2010/main" val="2400132241"/>
      </p:ext>
    </p:extLst>
  </p:cSld>
  <p:clrMapOvr>
    <a:masterClrMapping/>
  </p:clrMapOvr>
  <p:transition>
    <p:pull dir="l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effectLst>
                  <a:outerShdw blurRad="38100" dist="38100" dir="2700000" algn="tl">
                    <a:srgbClr val="000000">
                      <a:alpha val="43137"/>
                    </a:srgbClr>
                  </a:outerShdw>
                </a:effectLst>
              </a:rPr>
              <a:t>Carnegie - </a:t>
            </a:r>
            <a:r>
              <a:rPr lang="en-US" dirty="0" smtClean="0">
                <a:effectLst>
                  <a:outerShdw blurRad="38100" dist="38100" dir="2700000" algn="tl">
                    <a:srgbClr val="000000">
                      <a:alpha val="43137"/>
                    </a:srgbClr>
                  </a:outerShdw>
                </a:effectLst>
              </a:rPr>
              <a:t>About</a:t>
            </a:r>
            <a:r>
              <a:rPr lang="en-US" dirty="0" smtClean="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Apprenticeships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and Signature Pedagogies</a:t>
            </a:r>
            <a:endParaRPr lang="en-US"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582" y="1757718"/>
            <a:ext cx="6350923" cy="46432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49291918"/>
      </p:ext>
    </p:extLst>
  </p:cSld>
  <p:clrMapOvr>
    <a:masterClrMapping/>
  </p:clrMapOvr>
  <p:transition>
    <p:pull dir="l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Apprenticeships</a:t>
            </a:r>
            <a:endParaRPr lang="en-US" dirty="0">
              <a:effectLst>
                <a:outerShdw blurRad="38100" dist="38100" dir="2700000" algn="tl">
                  <a:srgbClr val="000000">
                    <a:alpha val="43137"/>
                  </a:srgbClr>
                </a:outerShdw>
              </a:effectLst>
            </a:endParaRPr>
          </a:p>
        </p:txBody>
      </p:sp>
      <p:sp>
        <p:nvSpPr>
          <p:cNvPr id="3" name="TextBox 2"/>
          <p:cNvSpPr txBox="1"/>
          <p:nvPr/>
        </p:nvSpPr>
        <p:spPr>
          <a:xfrm>
            <a:off x="872837" y="1870364"/>
            <a:ext cx="6940203"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effectLst>
                  <a:outerShdw blurRad="38100" dist="38100" dir="2700000" algn="tl">
                    <a:srgbClr val="000000">
                      <a:alpha val="43137"/>
                    </a:srgbClr>
                  </a:outerShdw>
                </a:effectLst>
              </a:rPr>
              <a:t>Carnegie </a:t>
            </a:r>
            <a:r>
              <a:rPr lang="en-US" sz="3200" dirty="0">
                <a:effectLst>
                  <a:outerShdw blurRad="38100" dist="38100" dir="2700000" algn="tl">
                    <a:srgbClr val="000000">
                      <a:alpha val="43137"/>
                    </a:srgbClr>
                  </a:outerShdw>
                </a:effectLst>
              </a:rPr>
              <a:t>n</a:t>
            </a:r>
            <a:r>
              <a:rPr lang="en-US" sz="3200" dirty="0" smtClean="0">
                <a:effectLst>
                  <a:outerShdw blurRad="38100" dist="38100" dir="2700000" algn="tl">
                    <a:srgbClr val="000000">
                      <a:alpha val="43137"/>
                    </a:srgbClr>
                  </a:outerShdw>
                </a:effectLst>
              </a:rPr>
              <a:t>ames three:</a:t>
            </a:r>
          </a:p>
          <a:p>
            <a:pPr marL="742950" lvl="1" indent="-285750">
              <a:buFont typeface="Arial" panose="020B0604020202020204" pitchFamily="34" charset="0"/>
              <a:buChar char="•"/>
            </a:pPr>
            <a:r>
              <a:rPr lang="en-US" sz="3200" i="1" dirty="0" smtClean="0">
                <a:effectLst>
                  <a:outerShdw blurRad="38100" dist="38100" dir="2700000" algn="tl">
                    <a:srgbClr val="000000">
                      <a:alpha val="43137"/>
                    </a:srgbClr>
                  </a:outerShdw>
                </a:effectLst>
              </a:rPr>
              <a:t>Cognitive</a:t>
            </a:r>
          </a:p>
          <a:p>
            <a:pPr marL="742950" lvl="1" indent="-285750">
              <a:buFont typeface="Arial" panose="020B0604020202020204" pitchFamily="34" charset="0"/>
              <a:buChar char="•"/>
            </a:pPr>
            <a:r>
              <a:rPr lang="en-US" sz="3200" i="1" dirty="0" smtClean="0">
                <a:effectLst>
                  <a:outerShdw blurRad="38100" dist="38100" dir="2700000" algn="tl">
                    <a:srgbClr val="000000">
                      <a:alpha val="43137"/>
                    </a:srgbClr>
                  </a:outerShdw>
                </a:effectLst>
              </a:rPr>
              <a:t>Practice Situations</a:t>
            </a:r>
          </a:p>
          <a:p>
            <a:pPr marL="742950" lvl="1" indent="-285750">
              <a:buFont typeface="Arial" panose="020B0604020202020204" pitchFamily="34" charset="0"/>
              <a:buChar char="•"/>
            </a:pPr>
            <a:r>
              <a:rPr lang="en-US" sz="3200" i="1" dirty="0" smtClean="0">
                <a:effectLst>
                  <a:outerShdw blurRad="38100" dist="38100" dir="2700000" algn="tl">
                    <a:srgbClr val="000000">
                      <a:alpha val="43137"/>
                    </a:srgbClr>
                  </a:outerShdw>
                </a:effectLst>
              </a:rPr>
              <a:t>Identity (“Social Ethical”)</a:t>
            </a:r>
          </a:p>
          <a:p>
            <a:pPr marL="342900" indent="-342900">
              <a:buFont typeface="Arial" panose="020B0604020202020204" pitchFamily="34" charset="0"/>
              <a:buChar char="•"/>
            </a:pPr>
            <a:r>
              <a:rPr lang="en-US" sz="3200" dirty="0" smtClean="0">
                <a:effectLst>
                  <a:outerShdw blurRad="38100" dist="38100" dir="2700000" algn="tl">
                    <a:srgbClr val="000000">
                      <a:alpha val="43137"/>
                    </a:srgbClr>
                  </a:outerShdw>
                </a:effectLst>
              </a:rPr>
              <a:t>Boulder finds room for legal research instruction in all three</a:t>
            </a:r>
          </a:p>
        </p:txBody>
      </p:sp>
      <p:graphicFrame>
        <p:nvGraphicFramePr>
          <p:cNvPr id="4" name="Object 3"/>
          <p:cNvGraphicFramePr>
            <a:graphicFrameLocks noChangeAspect="1"/>
          </p:cNvGraphicFramePr>
          <p:nvPr>
            <p:extLst>
              <p:ext uri="{D42A27DB-BD31-4B8C-83A1-F6EECF244321}">
                <p14:modId xmlns:p14="http://schemas.microsoft.com/office/powerpoint/2010/main" val="1578191766"/>
              </p:ext>
            </p:extLst>
          </p:nvPr>
        </p:nvGraphicFramePr>
        <p:xfrm>
          <a:off x="4188777" y="5186363"/>
          <a:ext cx="7248525" cy="1054100"/>
        </p:xfrm>
        <a:graphic>
          <a:graphicData uri="http://schemas.openxmlformats.org/presentationml/2006/ole">
            <mc:AlternateContent xmlns:mc="http://schemas.openxmlformats.org/markup-compatibility/2006">
              <mc:Choice xmlns:v="urn:schemas-microsoft-com:vml" Requires="v">
                <p:oleObj spid="_x0000_s3099" name="Packager Shell Object" showAsIcon="1" r:id="rId4" imgW="7248240" imgH="1053360" progId="Package">
                  <p:embed/>
                </p:oleObj>
              </mc:Choice>
              <mc:Fallback>
                <p:oleObj name="Packager Shell Object" showAsIcon="1" r:id="rId4" imgW="7248240" imgH="1053360" progId="Package">
                  <p:embed/>
                  <p:pic>
                    <p:nvPicPr>
                      <p:cNvPr id="0" name=""/>
                      <p:cNvPicPr/>
                      <p:nvPr/>
                    </p:nvPicPr>
                    <p:blipFill>
                      <a:blip r:embed="rId5"/>
                      <a:stretch>
                        <a:fillRect/>
                      </a:stretch>
                    </p:blipFill>
                    <p:spPr>
                      <a:xfrm>
                        <a:off x="4188777" y="5186363"/>
                        <a:ext cx="7248525" cy="1054100"/>
                      </a:xfrm>
                      <a:prstGeom prst="rect">
                        <a:avLst/>
                      </a:prstGeom>
                    </p:spPr>
                  </p:pic>
                </p:oleObj>
              </mc:Fallback>
            </mc:AlternateContent>
          </a:graphicData>
        </a:graphic>
      </p:graphicFrame>
    </p:spTree>
    <p:extLst>
      <p:ext uri="{BB962C8B-B14F-4D97-AF65-F5344CB8AC3E}">
        <p14:creationId xmlns:p14="http://schemas.microsoft.com/office/powerpoint/2010/main" val="212594902"/>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 y="2560638"/>
            <a:ext cx="10972800" cy="1143000"/>
          </a:xfrm>
        </p:spPr>
        <p:txBody>
          <a:bodyPr/>
          <a:lstStyle/>
          <a:p>
            <a:r>
              <a:rPr lang="en-US" dirty="0" smtClean="0">
                <a:effectLst>
                  <a:outerShdw blurRad="38100" dist="38100" dir="2700000" algn="tl">
                    <a:srgbClr val="000000">
                      <a:alpha val="43137"/>
                    </a:srgbClr>
                  </a:outerShdw>
                </a:effectLst>
              </a:rPr>
              <a:t>What is Our Signature Pedagogy?</a:t>
            </a:r>
            <a:endParaRPr lang="en-US" dirty="0">
              <a:effectLst>
                <a:outerShdw blurRad="38100" dist="38100" dir="2700000" algn="tl">
                  <a:srgbClr val="000000">
                    <a:alpha val="43137"/>
                  </a:srgbClr>
                </a:outerShdw>
              </a:effectLst>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491192969"/>
              </p:ext>
            </p:extLst>
          </p:nvPr>
        </p:nvGraphicFramePr>
        <p:xfrm>
          <a:off x="4734878" y="5359083"/>
          <a:ext cx="6562725" cy="1054100"/>
        </p:xfrm>
        <a:graphic>
          <a:graphicData uri="http://schemas.openxmlformats.org/presentationml/2006/ole">
            <mc:AlternateContent xmlns:mc="http://schemas.openxmlformats.org/markup-compatibility/2006">
              <mc:Choice xmlns:v="urn:schemas-microsoft-com:vml" Requires="v">
                <p:oleObj spid="_x0000_s4121" name="Packager Shell Object" showAsIcon="1" r:id="rId3" imgW="6562800" imgH="1053360" progId="Package">
                  <p:embed/>
                </p:oleObj>
              </mc:Choice>
              <mc:Fallback>
                <p:oleObj name="Packager Shell Object" showAsIcon="1" r:id="rId3" imgW="6562800" imgH="1053360" progId="Package">
                  <p:embed/>
                  <p:pic>
                    <p:nvPicPr>
                      <p:cNvPr id="0" name=""/>
                      <p:cNvPicPr/>
                      <p:nvPr/>
                    </p:nvPicPr>
                    <p:blipFill>
                      <a:blip r:embed="rId4"/>
                      <a:stretch>
                        <a:fillRect/>
                      </a:stretch>
                    </p:blipFill>
                    <p:spPr>
                      <a:xfrm>
                        <a:off x="4734878" y="5359083"/>
                        <a:ext cx="6562725" cy="1054100"/>
                      </a:xfrm>
                      <a:prstGeom prst="rect">
                        <a:avLst/>
                      </a:prstGeom>
                    </p:spPr>
                  </p:pic>
                </p:oleObj>
              </mc:Fallback>
            </mc:AlternateContent>
          </a:graphicData>
        </a:graphic>
      </p:graphicFrame>
    </p:spTree>
    <p:extLst>
      <p:ext uri="{BB962C8B-B14F-4D97-AF65-F5344CB8AC3E}">
        <p14:creationId xmlns:p14="http://schemas.microsoft.com/office/powerpoint/2010/main" val="1639833872"/>
      </p:ext>
    </p:extLst>
  </p:cSld>
  <p:clrMapOvr>
    <a:masterClrMapping/>
  </p:clrMapOvr>
  <p:transition>
    <p:pull dir="l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Signature Pedagogies</a:t>
            </a:r>
            <a:endParaRPr lang="en-US" dirty="0">
              <a:effectLst>
                <a:outerShdw blurRad="38100" dist="38100" dir="2700000" algn="tl">
                  <a:srgbClr val="000000">
                    <a:alpha val="43137"/>
                  </a:srgbClr>
                </a:outerShdw>
              </a:effectLst>
            </a:endParaRPr>
          </a:p>
        </p:txBody>
      </p:sp>
      <p:sp>
        <p:nvSpPr>
          <p:cNvPr id="3" name="TextBox 2"/>
          <p:cNvSpPr txBox="1"/>
          <p:nvPr/>
        </p:nvSpPr>
        <p:spPr>
          <a:xfrm>
            <a:off x="538480" y="2057718"/>
            <a:ext cx="2153920"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effectLst>
                  <a:outerShdw blurRad="38100" dist="38100" dir="2700000" algn="tl">
                    <a:srgbClr val="000000">
                      <a:alpha val="43137"/>
                    </a:srgbClr>
                  </a:outerShdw>
                </a:effectLst>
              </a:rPr>
              <a:t>Surface</a:t>
            </a:r>
          </a:p>
          <a:p>
            <a:pPr marL="285750" indent="-285750">
              <a:buFont typeface="Arial" panose="020B0604020202020204" pitchFamily="34" charset="0"/>
              <a:buChar char="•"/>
            </a:pPr>
            <a:r>
              <a:rPr lang="en-US" sz="3200" dirty="0" smtClean="0">
                <a:effectLst>
                  <a:outerShdw blurRad="38100" dist="38100" dir="2700000" algn="tl">
                    <a:srgbClr val="000000">
                      <a:alpha val="43137"/>
                    </a:srgbClr>
                  </a:outerShdw>
                </a:effectLst>
              </a:rPr>
              <a:t>Deep</a:t>
            </a:r>
          </a:p>
          <a:p>
            <a:pPr marL="285750" indent="-285750">
              <a:buFont typeface="Arial" panose="020B0604020202020204" pitchFamily="34" charset="0"/>
              <a:buChar char="•"/>
            </a:pPr>
            <a:r>
              <a:rPr lang="en-US" sz="3200" dirty="0" smtClean="0">
                <a:effectLst>
                  <a:outerShdw blurRad="38100" dist="38100" dir="2700000" algn="tl">
                    <a:srgbClr val="000000">
                      <a:alpha val="43137"/>
                    </a:srgbClr>
                  </a:outerShdw>
                </a:effectLst>
              </a:rPr>
              <a:t>Tacit</a:t>
            </a:r>
          </a:p>
          <a:p>
            <a:pPr marL="285750" indent="-285750">
              <a:buFont typeface="Arial" panose="020B0604020202020204" pitchFamily="34" charset="0"/>
              <a:buChar char="•"/>
            </a:pPr>
            <a:r>
              <a:rPr lang="en-US" sz="3200" dirty="0" smtClean="0">
                <a:effectLst>
                  <a:outerShdw blurRad="38100" dist="38100" dir="2700000" algn="tl">
                    <a:srgbClr val="000000">
                      <a:alpha val="43137"/>
                    </a:srgbClr>
                  </a:outerShdw>
                </a:effectLst>
              </a:rPr>
              <a:t>Shadow</a:t>
            </a:r>
            <a:endParaRPr lang="en-US" sz="32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5100" y="1930718"/>
            <a:ext cx="5961379" cy="37258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82828724"/>
      </p:ext>
    </p:extLst>
  </p:cSld>
  <p:clrMapOvr>
    <a:masterClrMapping/>
  </p:clrMapOvr>
  <p:transition>
    <p:pull dir="l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Surface Structure</a:t>
            </a:r>
            <a:endParaRPr lang="en-US" dirty="0">
              <a:effectLst>
                <a:outerShdw blurRad="38100" dist="38100" dir="2700000" algn="tl">
                  <a:srgbClr val="000000">
                    <a:alpha val="43137"/>
                  </a:srgbClr>
                </a:outerShdw>
              </a:effectLst>
            </a:endParaRPr>
          </a:p>
        </p:txBody>
      </p:sp>
      <p:sp>
        <p:nvSpPr>
          <p:cNvPr id="3" name="TextBox 2"/>
          <p:cNvSpPr txBox="1"/>
          <p:nvPr/>
        </p:nvSpPr>
        <p:spPr>
          <a:xfrm>
            <a:off x="609600" y="1417638"/>
            <a:ext cx="5390367" cy="452431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We </a:t>
            </a:r>
            <a:r>
              <a:rPr lang="en-US" sz="2400" dirty="0">
                <a:effectLst>
                  <a:outerShdw blurRad="38100" dist="38100" dir="2700000" algn="tl">
                    <a:srgbClr val="000000">
                      <a:alpha val="43137"/>
                    </a:srgbClr>
                  </a:outerShdw>
                </a:effectLst>
              </a:rPr>
              <a:t>teach an </a:t>
            </a:r>
            <a:r>
              <a:rPr lang="en-US" sz="2400" i="1" dirty="0">
                <a:solidFill>
                  <a:srgbClr val="FFFF00"/>
                </a:solidFill>
                <a:effectLst>
                  <a:outerShdw blurRad="38100" dist="38100" dir="2700000" algn="tl">
                    <a:srgbClr val="000000">
                      <a:alpha val="43137"/>
                    </a:srgbClr>
                  </a:outerShdw>
                </a:effectLst>
              </a:rPr>
              <a:t>intellectual process </a:t>
            </a:r>
            <a:r>
              <a:rPr lang="en-US" sz="2400" dirty="0">
                <a:effectLst>
                  <a:outerShdw blurRad="38100" dist="38100" dir="2700000" algn="tl">
                    <a:srgbClr val="000000">
                      <a:alpha val="43137"/>
                    </a:srgbClr>
                  </a:outerShdw>
                </a:effectLst>
              </a:rPr>
              <a:t>for the application of methods for legal research by: </a:t>
            </a:r>
          </a:p>
          <a:p>
            <a:pPr marL="457200" indent="-457200">
              <a:buFont typeface="Arial" panose="020B0604020202020204" pitchFamily="34" charset="0"/>
              <a:buChar char="•"/>
            </a:pPr>
            <a:r>
              <a:rPr lang="en-US" sz="2400" dirty="0" smtClean="0">
                <a:effectLst>
                  <a:outerShdw blurRad="38100" dist="38100" dir="2700000" algn="tl">
                    <a:srgbClr val="000000">
                      <a:alpha val="43137"/>
                    </a:srgbClr>
                  </a:outerShdw>
                </a:effectLst>
              </a:rPr>
              <a:t>Using a </a:t>
            </a:r>
            <a:r>
              <a:rPr lang="en-US" sz="2400" i="1" dirty="0" smtClean="0">
                <a:solidFill>
                  <a:srgbClr val="FFFF00"/>
                </a:solidFill>
                <a:effectLst>
                  <a:outerShdw blurRad="38100" dist="38100" dir="2700000" algn="tl">
                    <a:srgbClr val="000000">
                      <a:alpha val="43137"/>
                    </a:srgbClr>
                  </a:outerShdw>
                </a:effectLst>
              </a:rPr>
              <a:t>range of teaching methodologies</a:t>
            </a:r>
            <a:r>
              <a:rPr lang="en-US" sz="2400" dirty="0" smtClean="0">
                <a:solidFill>
                  <a:srgbClr val="FFFF00"/>
                </a:solidFill>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and a </a:t>
            </a:r>
            <a:r>
              <a:rPr lang="en-US" sz="2400" i="1" dirty="0" smtClean="0">
                <a:solidFill>
                  <a:srgbClr val="FFFF00"/>
                </a:solidFill>
                <a:effectLst>
                  <a:outerShdw blurRad="38100" dist="38100" dir="2700000" algn="tl">
                    <a:srgbClr val="000000">
                      <a:alpha val="43137"/>
                    </a:srgbClr>
                  </a:outerShdw>
                </a:effectLst>
              </a:rPr>
              <a:t>mix of realistic problem types</a:t>
            </a:r>
            <a:r>
              <a:rPr lang="en-US" sz="2400" dirty="0" smtClean="0">
                <a:effectLst>
                  <a:outerShdw blurRad="38100" dist="38100" dir="2700000" algn="tl">
                    <a:srgbClr val="000000">
                      <a:alpha val="43137"/>
                    </a:srgbClr>
                  </a:outerShdw>
                </a:effectLst>
              </a:rPr>
              <a:t>; </a:t>
            </a:r>
          </a:p>
          <a:p>
            <a:pPr marL="457200" indent="-457200">
              <a:buFont typeface="Arial" panose="020B0604020202020204" pitchFamily="34" charset="0"/>
              <a:buChar char="•"/>
            </a:pPr>
            <a:r>
              <a:rPr lang="en-US" sz="2400" dirty="0" smtClean="0">
                <a:effectLst>
                  <a:outerShdw blurRad="38100" dist="38100" dir="2700000" algn="tl">
                    <a:srgbClr val="000000">
                      <a:alpha val="43137"/>
                    </a:srgbClr>
                  </a:outerShdw>
                </a:effectLst>
              </a:rPr>
              <a:t>Showing the </a:t>
            </a:r>
            <a:r>
              <a:rPr lang="en-US" sz="2400" i="1" dirty="0" smtClean="0">
                <a:solidFill>
                  <a:srgbClr val="FFFF00"/>
                </a:solidFill>
                <a:effectLst>
                  <a:outerShdw blurRad="38100" dist="38100" dir="2700000" algn="tl">
                    <a:srgbClr val="000000">
                      <a:alpha val="43137"/>
                    </a:srgbClr>
                  </a:outerShdw>
                </a:effectLst>
              </a:rPr>
              <a:t>relationship of legal structure to legal tools </a:t>
            </a:r>
            <a:r>
              <a:rPr lang="en-US" sz="2400" dirty="0" smtClean="0">
                <a:effectLst>
                  <a:outerShdw blurRad="38100" dist="38100" dir="2700000" algn="tl">
                    <a:srgbClr val="000000">
                      <a:alpha val="43137"/>
                    </a:srgbClr>
                  </a:outerShdw>
                </a:effectLst>
              </a:rPr>
              <a:t>and evaluating the appropriate use of those tools; </a:t>
            </a:r>
          </a:p>
          <a:p>
            <a:pPr marL="457200" indent="-457200">
              <a:buFont typeface="Arial" panose="020B0604020202020204" pitchFamily="34" charset="0"/>
              <a:buChar char="•"/>
            </a:pPr>
            <a:r>
              <a:rPr lang="en-US" sz="2400" dirty="0" smtClean="0">
                <a:effectLst>
                  <a:outerShdw blurRad="38100" dist="38100" dir="2700000" algn="tl">
                    <a:srgbClr val="000000">
                      <a:alpha val="43137"/>
                    </a:srgbClr>
                  </a:outerShdw>
                </a:effectLst>
              </a:rPr>
              <a:t>Inculcating </a:t>
            </a:r>
            <a:r>
              <a:rPr lang="en-US" sz="2400" dirty="0">
                <a:effectLst>
                  <a:outerShdw blurRad="38100" dist="38100" dir="2700000" algn="tl">
                    <a:srgbClr val="000000">
                      <a:alpha val="43137"/>
                    </a:srgbClr>
                  </a:outerShdw>
                </a:effectLst>
              </a:rPr>
              <a:t>the practice of </a:t>
            </a:r>
            <a:r>
              <a:rPr lang="en-US" sz="2400" i="1" dirty="0">
                <a:solidFill>
                  <a:srgbClr val="FFFF00"/>
                </a:solidFill>
                <a:effectLst>
                  <a:outerShdw blurRad="38100" dist="38100" dir="2700000" algn="tl">
                    <a:srgbClr val="000000">
                      <a:alpha val="43137"/>
                    </a:srgbClr>
                  </a:outerShdw>
                </a:effectLst>
              </a:rPr>
              <a:t>iterative research strategies</a:t>
            </a:r>
            <a:r>
              <a:rPr lang="en-US" sz="2400" dirty="0">
                <a:effectLst>
                  <a:outerShdw blurRad="38100" dist="38100" dir="2700000" algn="tl">
                    <a:srgbClr val="000000">
                      <a:alpha val="43137"/>
                    </a:srgbClr>
                  </a:outerShdw>
                </a:effectLst>
              </a:rPr>
              <a:t>; and </a:t>
            </a:r>
          </a:p>
        </p:txBody>
      </p:sp>
      <p:pic>
        <p:nvPicPr>
          <p:cNvPr id="5" name="Picture 4"/>
          <p:cNvPicPr>
            <a:picLocks noChangeAspect="1"/>
          </p:cNvPicPr>
          <p:nvPr/>
        </p:nvPicPr>
        <p:blipFill>
          <a:blip r:embed="rId2"/>
          <a:stretch>
            <a:fillRect/>
          </a:stretch>
        </p:blipFill>
        <p:spPr>
          <a:xfrm>
            <a:off x="6096000" y="1920467"/>
            <a:ext cx="5699343" cy="38879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2714516"/>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9545" y="1280160"/>
            <a:ext cx="5372910" cy="50978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09600" y="162878"/>
            <a:ext cx="10972800" cy="1143000"/>
          </a:xfrm>
        </p:spPr>
        <p:txBody>
          <a:bodyPr/>
          <a:lstStyle/>
          <a:p>
            <a:r>
              <a:rPr lang="en-US" dirty="0" smtClean="0">
                <a:solidFill>
                  <a:schemeClr val="tx1"/>
                </a:solidFill>
                <a:effectLst>
                  <a:outerShdw blurRad="38100" dist="38100" dir="2700000" algn="tl">
                    <a:srgbClr val="000000">
                      <a:alpha val="43137"/>
                    </a:srgbClr>
                  </a:outerShdw>
                </a:effectLst>
              </a:rPr>
              <a:t>Iterative Process</a:t>
            </a:r>
            <a:endParaRPr lang="en-US"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13367520"/>
      </p:ext>
    </p:extLst>
  </p:cSld>
  <p:clrMapOvr>
    <a:masterClrMapping/>
  </p:clrMapOvr>
  <p:transition>
    <p:pull dir="lu"/>
  </p:transition>
  <p:timing>
    <p:tnLst>
      <p:par>
        <p:cTn id="1" dur="indefinite" restart="never" nodeType="tmRoot"/>
      </p:par>
    </p:tnLst>
  </p:timing>
</p:sld>
</file>

<file path=ppt/theme/theme1.xml><?xml version="1.0" encoding="utf-8"?>
<a:theme xmlns:a="http://schemas.openxmlformats.org/drawingml/2006/main" name="UMKCcolor">
  <a:themeElements>
    <a:clrScheme name="Custom 16">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D1E0EF"/>
      </a:hlink>
      <a:folHlink>
        <a:srgbClr val="FF0000"/>
      </a:folHlink>
    </a:clrScheme>
    <a:fontScheme name="C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63500" cap="flat" cmpd="sng" algn="ctr">
          <a:solidFill>
            <a:srgbClr val="FF0000"/>
          </a:solidFill>
          <a:prstDash val="solid"/>
          <a:round/>
          <a:headEnd type="none" w="med" len="med"/>
          <a:tailEnd type="none" w="med" len="med"/>
        </a:ln>
        <a:effectLst/>
      </a:spPr>
      <a:bodyPr vert="horz" wrap="square" lIns="91440" tIns="91440" rIns="91440" bIns="91440" numCol="1" anchor="t" anchorCtr="0" compatLnSpc="1">
        <a:prstTxWarp prst="textNoShape">
          <a:avLst/>
        </a:prstTxWarp>
        <a:spAutoFit/>
      </a:bodyPr>
      <a:lstStyle>
        <a:defPPr marL="0" marR="0" indent="0" algn="l" defTabSz="914400" rtl="0" eaLnBrk="1" fontAlgn="base" latinLnBrk="0" hangingPunct="1">
          <a:lnSpc>
            <a:spcPct val="80000"/>
          </a:lnSpc>
          <a:spcBef>
            <a:spcPct val="5000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63500" cap="flat" cmpd="sng" algn="ctr">
          <a:solidFill>
            <a:srgbClr val="FF0000"/>
          </a:solidFill>
          <a:prstDash val="solid"/>
          <a:round/>
          <a:headEnd type="none" w="med" len="med"/>
          <a:tailEnd type="none" w="med" len="med"/>
        </a:ln>
        <a:effectLst/>
      </a:spPr>
      <a:bodyPr vert="horz" wrap="square" lIns="91440" tIns="91440" rIns="91440" bIns="91440" numCol="1" anchor="t" anchorCtr="0" compatLnSpc="1">
        <a:prstTxWarp prst="textNoShape">
          <a:avLst/>
        </a:prstTxWarp>
        <a:spAutoFit/>
      </a:bodyPr>
      <a:lstStyle>
        <a:defPPr marL="0" marR="0" indent="0" algn="l" defTabSz="914400" rtl="0" eaLnBrk="1" fontAlgn="base" latinLnBrk="0" hangingPunct="1">
          <a:lnSpc>
            <a:spcPct val="80000"/>
          </a:lnSpc>
          <a:spcBef>
            <a:spcPct val="5000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C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Law Practice 2</Template>
  <TotalTime>5458</TotalTime>
  <Words>1389</Words>
  <Application>Microsoft Office PowerPoint</Application>
  <PresentationFormat>Widescreen</PresentationFormat>
  <Paragraphs>119</Paragraphs>
  <Slides>29</Slides>
  <Notes>14</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2</vt:i4>
      </vt:variant>
      <vt:variant>
        <vt:lpstr>Slide Titles</vt:lpstr>
      </vt:variant>
      <vt:variant>
        <vt:i4>29</vt:i4>
      </vt:variant>
    </vt:vector>
  </HeadingPairs>
  <TitlesOfParts>
    <vt:vector size="34" baseType="lpstr">
      <vt:lpstr>Arial</vt:lpstr>
      <vt:lpstr>Calibri</vt:lpstr>
      <vt:lpstr>UMKCcolor</vt:lpstr>
      <vt:lpstr>Package</vt:lpstr>
      <vt:lpstr>Packager Shell Object</vt:lpstr>
      <vt:lpstr>Why the Boulder Conference on Legal Information: Scholarship and Teaching?</vt:lpstr>
      <vt:lpstr>Reasons</vt:lpstr>
      <vt:lpstr>PowerPoint Presentation</vt:lpstr>
      <vt:lpstr>Carnegie - About Apprenticeships  and Signature Pedagogies</vt:lpstr>
      <vt:lpstr>Apprenticeships</vt:lpstr>
      <vt:lpstr>What is Our Signature Pedagogy?</vt:lpstr>
      <vt:lpstr>Signature Pedagogies</vt:lpstr>
      <vt:lpstr>Surface Structure</vt:lpstr>
      <vt:lpstr>Iterative Process</vt:lpstr>
      <vt:lpstr>Surface Structure</vt:lpstr>
      <vt:lpstr>Deep Structure</vt:lpstr>
      <vt:lpstr>PowerPoint Presentation</vt:lpstr>
      <vt:lpstr>Typical Student Answer</vt:lpstr>
      <vt:lpstr>PowerPoint Presentation</vt:lpstr>
      <vt:lpstr>PowerPoint Presentation</vt:lpstr>
      <vt:lpstr>Real research has only just begun</vt:lpstr>
      <vt:lpstr>What is substantial?</vt:lpstr>
      <vt:lpstr>PowerPoint Presentation</vt:lpstr>
      <vt:lpstr>Baseball Diamond v.  Iterative Process</vt:lpstr>
      <vt:lpstr>Deep Structure</vt:lpstr>
      <vt:lpstr>Tacit Structure</vt:lpstr>
      <vt:lpstr>Shadow Structure</vt:lpstr>
      <vt:lpstr>Signature Pedagogies</vt:lpstr>
      <vt:lpstr>The COACh Template</vt:lpstr>
      <vt:lpstr>COACh Template</vt:lpstr>
      <vt:lpstr>PowerPoint Presentation</vt:lpstr>
      <vt:lpstr>PowerPoint Presentation</vt:lpstr>
      <vt:lpstr>PowerPoint Presentation</vt:lpstr>
      <vt:lpstr>PowerPoint Presentation</vt:lpstr>
    </vt:vector>
  </TitlesOfParts>
  <Company>UMKC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Boulder?</dc:title>
  <dc:creator>Callister, Paul D.</dc:creator>
  <cp:lastModifiedBy>Callister, Paul D.</cp:lastModifiedBy>
  <cp:revision>50</cp:revision>
  <dcterms:created xsi:type="dcterms:W3CDTF">2014-08-27T15:10:01Z</dcterms:created>
  <dcterms:modified xsi:type="dcterms:W3CDTF">2014-09-30T19:34:57Z</dcterms:modified>
</cp:coreProperties>
</file>