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handoutMasterIdLst>
    <p:handoutMasterId r:id="rId39"/>
  </p:handoutMasterIdLst>
  <p:sldIdLst>
    <p:sldId id="256" r:id="rId2"/>
    <p:sldId id="292" r:id="rId3"/>
    <p:sldId id="258" r:id="rId4"/>
    <p:sldId id="283" r:id="rId5"/>
    <p:sldId id="272" r:id="rId6"/>
    <p:sldId id="284" r:id="rId7"/>
    <p:sldId id="261" r:id="rId8"/>
    <p:sldId id="266" r:id="rId9"/>
    <p:sldId id="262" r:id="rId10"/>
    <p:sldId id="263" r:id="rId11"/>
    <p:sldId id="264" r:id="rId12"/>
    <p:sldId id="290" r:id="rId13"/>
    <p:sldId id="278" r:id="rId14"/>
    <p:sldId id="267" r:id="rId15"/>
    <p:sldId id="268" r:id="rId16"/>
    <p:sldId id="269" r:id="rId17"/>
    <p:sldId id="282" r:id="rId18"/>
    <p:sldId id="281" r:id="rId19"/>
    <p:sldId id="259" r:id="rId20"/>
    <p:sldId id="286" r:id="rId21"/>
    <p:sldId id="287" r:id="rId22"/>
    <p:sldId id="288" r:id="rId23"/>
    <p:sldId id="273" r:id="rId24"/>
    <p:sldId id="277" r:id="rId25"/>
    <p:sldId id="265" r:id="rId26"/>
    <p:sldId id="289" r:id="rId27"/>
    <p:sldId id="291" r:id="rId28"/>
    <p:sldId id="260" r:id="rId29"/>
    <p:sldId id="271" r:id="rId30"/>
    <p:sldId id="280" r:id="rId31"/>
    <p:sldId id="276" r:id="rId32"/>
    <p:sldId id="279" r:id="rId33"/>
    <p:sldId id="275" r:id="rId34"/>
    <p:sldId id="293" r:id="rId35"/>
    <p:sldId id="294" r:id="rId36"/>
    <p:sldId id="285" r:id="rId37"/>
  </p:sldIdLst>
  <p:sldSz cx="9144000" cy="6858000" type="screen4x3"/>
  <p:notesSz cx="6858000" cy="9144000"/>
  <p:defaultTextStyle>
    <a:defPPr>
      <a:defRPr lang="en-US"/>
    </a:defPPr>
    <a:lvl1pPr algn="l" rtl="0" fontAlgn="base">
      <a:lnSpc>
        <a:spcPct val="80000"/>
      </a:lnSpc>
      <a:spcBef>
        <a:spcPct val="50000"/>
      </a:spcBef>
      <a:spcAft>
        <a:spcPct val="0"/>
      </a:spcAft>
      <a:defRPr sz="2000" kern="1200">
        <a:solidFill>
          <a:schemeClr val="bg1"/>
        </a:solidFill>
        <a:latin typeface="Arial" charset="0"/>
        <a:ea typeface="+mn-ea"/>
        <a:cs typeface="+mn-cs"/>
      </a:defRPr>
    </a:lvl1pPr>
    <a:lvl2pPr marL="457200" algn="l" rtl="0" fontAlgn="base">
      <a:lnSpc>
        <a:spcPct val="80000"/>
      </a:lnSpc>
      <a:spcBef>
        <a:spcPct val="50000"/>
      </a:spcBef>
      <a:spcAft>
        <a:spcPct val="0"/>
      </a:spcAft>
      <a:defRPr sz="2000" kern="1200">
        <a:solidFill>
          <a:schemeClr val="bg1"/>
        </a:solidFill>
        <a:latin typeface="Arial" charset="0"/>
        <a:ea typeface="+mn-ea"/>
        <a:cs typeface="+mn-cs"/>
      </a:defRPr>
    </a:lvl2pPr>
    <a:lvl3pPr marL="914400" algn="l" rtl="0" fontAlgn="base">
      <a:lnSpc>
        <a:spcPct val="80000"/>
      </a:lnSpc>
      <a:spcBef>
        <a:spcPct val="50000"/>
      </a:spcBef>
      <a:spcAft>
        <a:spcPct val="0"/>
      </a:spcAft>
      <a:defRPr sz="2000" kern="1200">
        <a:solidFill>
          <a:schemeClr val="bg1"/>
        </a:solidFill>
        <a:latin typeface="Arial" charset="0"/>
        <a:ea typeface="+mn-ea"/>
        <a:cs typeface="+mn-cs"/>
      </a:defRPr>
    </a:lvl3pPr>
    <a:lvl4pPr marL="1371600" algn="l" rtl="0" fontAlgn="base">
      <a:lnSpc>
        <a:spcPct val="80000"/>
      </a:lnSpc>
      <a:spcBef>
        <a:spcPct val="50000"/>
      </a:spcBef>
      <a:spcAft>
        <a:spcPct val="0"/>
      </a:spcAft>
      <a:defRPr sz="2000" kern="1200">
        <a:solidFill>
          <a:schemeClr val="bg1"/>
        </a:solidFill>
        <a:latin typeface="Arial" charset="0"/>
        <a:ea typeface="+mn-ea"/>
        <a:cs typeface="+mn-cs"/>
      </a:defRPr>
    </a:lvl4pPr>
    <a:lvl5pPr marL="1828800" algn="l" rtl="0" fontAlgn="base">
      <a:lnSpc>
        <a:spcPct val="80000"/>
      </a:lnSpc>
      <a:spcBef>
        <a:spcPct val="50000"/>
      </a:spcBef>
      <a:spcAft>
        <a:spcPct val="0"/>
      </a:spcAft>
      <a:defRPr sz="2000" kern="1200">
        <a:solidFill>
          <a:schemeClr val="bg1"/>
        </a:solidFill>
        <a:latin typeface="Arial" charset="0"/>
        <a:ea typeface="+mn-ea"/>
        <a:cs typeface="+mn-cs"/>
      </a:defRPr>
    </a:lvl5pPr>
    <a:lvl6pPr marL="2286000" algn="l" defTabSz="914400" rtl="0" eaLnBrk="1" latinLnBrk="0" hangingPunct="1">
      <a:defRPr sz="2000" kern="1200">
        <a:solidFill>
          <a:schemeClr val="bg1"/>
        </a:solidFill>
        <a:latin typeface="Arial" charset="0"/>
        <a:ea typeface="+mn-ea"/>
        <a:cs typeface="+mn-cs"/>
      </a:defRPr>
    </a:lvl6pPr>
    <a:lvl7pPr marL="2743200" algn="l" defTabSz="914400" rtl="0" eaLnBrk="1" latinLnBrk="0" hangingPunct="1">
      <a:defRPr sz="2000" kern="1200">
        <a:solidFill>
          <a:schemeClr val="bg1"/>
        </a:solidFill>
        <a:latin typeface="Arial" charset="0"/>
        <a:ea typeface="+mn-ea"/>
        <a:cs typeface="+mn-cs"/>
      </a:defRPr>
    </a:lvl7pPr>
    <a:lvl8pPr marL="3200400" algn="l" defTabSz="914400" rtl="0" eaLnBrk="1" latinLnBrk="0" hangingPunct="1">
      <a:defRPr sz="2000" kern="1200">
        <a:solidFill>
          <a:schemeClr val="bg1"/>
        </a:solidFill>
        <a:latin typeface="Arial" charset="0"/>
        <a:ea typeface="+mn-ea"/>
        <a:cs typeface="+mn-cs"/>
      </a:defRPr>
    </a:lvl8pPr>
    <a:lvl9pPr marL="3657600" algn="l" defTabSz="914400" rtl="0" eaLnBrk="1" latinLnBrk="0" hangingPunct="1">
      <a:defRPr sz="2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8C9"/>
    <a:srgbClr val="CCECFF"/>
    <a:srgbClr val="FFFFCC"/>
    <a:srgbClr val="292929"/>
    <a:srgbClr val="0000CC"/>
    <a:srgbClr val="0000FF"/>
    <a:srgbClr val="3333FF"/>
    <a:srgbClr val="EFC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89" autoAdjust="0"/>
    <p:restoredTop sz="94660"/>
  </p:normalViewPr>
  <p:slideViewPr>
    <p:cSldViewPr>
      <p:cViewPr varScale="1">
        <p:scale>
          <a:sx n="63" d="100"/>
          <a:sy n="63" d="100"/>
        </p:scale>
        <p:origin x="-68" y="-1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defRPr>
            </a:lvl1pPr>
          </a:lstStyle>
          <a:p>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defRPr>
            </a:lvl1pPr>
          </a:lstStyle>
          <a:p>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fld id="{82A668AD-6DDD-4560-9A0A-5436BC5D5AB0}" type="slidenum">
              <a:rPr lang="en-US"/>
              <a:pPr/>
              <a:t>‹#›</a:t>
            </a:fld>
            <a:endParaRPr lang="en-US"/>
          </a:p>
        </p:txBody>
      </p:sp>
    </p:spTree>
    <p:extLst>
      <p:ext uri="{BB962C8B-B14F-4D97-AF65-F5344CB8AC3E}">
        <p14:creationId xmlns:p14="http://schemas.microsoft.com/office/powerpoint/2010/main" val="107845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defRPr>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defRPr>
            </a:lvl1pPr>
          </a:lstStyle>
          <a:p>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defRPr>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defRPr>
            </a:lvl1pPr>
          </a:lstStyle>
          <a:p>
            <a:fld id="{18B3A070-4726-46A9-B1D0-3B0B42E5C88D}" type="slidenum">
              <a:rPr lang="en-US"/>
              <a:pPr/>
              <a:t>‹#›</a:t>
            </a:fld>
            <a:endParaRPr lang="en-US"/>
          </a:p>
        </p:txBody>
      </p:sp>
    </p:spTree>
    <p:extLst>
      <p:ext uri="{BB962C8B-B14F-4D97-AF65-F5344CB8AC3E}">
        <p14:creationId xmlns:p14="http://schemas.microsoft.com/office/powerpoint/2010/main" val="34033063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0C1AE-58A9-4EEF-B4FD-801952E19764}" type="slidenum">
              <a:rPr lang="en-US"/>
              <a:pPr/>
              <a:t>1</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C33FD-6A23-4E05-9C44-A9C876C71F9E}" type="slidenum">
              <a:rPr lang="en-US"/>
              <a:pPr/>
              <a:t>10</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4728E-E0ED-4A65-B2E9-D6A226D611CF}" type="slidenum">
              <a:rPr lang="en-US"/>
              <a:pPr/>
              <a:t>11</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481AD-8AF2-4222-9D72-C527B056B476}" type="slidenum">
              <a:rPr lang="en-US"/>
              <a:pPr/>
              <a:t>12</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4AEB1-1C23-4DC2-8A31-7C8EA6C66EB9}" type="slidenum">
              <a:rPr lang="en-US"/>
              <a:pPr/>
              <a:t>13</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CB44C-E2BF-4841-A237-57384A1F53E5}" type="slidenum">
              <a:rPr lang="en-US"/>
              <a:pPr/>
              <a:t>14</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E00F6-1746-481F-A2A3-43A17BA3DFA4}" type="slidenum">
              <a:rPr lang="en-US"/>
              <a:pPr/>
              <a:t>15</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8FAC0-AEDF-448B-8056-D878457409D0}" type="slidenum">
              <a:rPr lang="en-US"/>
              <a:pPr/>
              <a:t>16</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2CD82-0F87-43F4-A86F-52FC3744CCE2}" type="slidenum">
              <a:rPr lang="en-US"/>
              <a:pPr/>
              <a:t>17</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7400D-4B4E-4CE8-BB25-65B29203CEAB}" type="slidenum">
              <a:rPr lang="en-US"/>
              <a:pPr/>
              <a:t>18</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09F0E-9527-4F3B-8E4B-5BB41E2F7C9B}" type="slidenum">
              <a:rPr lang="en-US"/>
              <a:pPr/>
              <a:t>19</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C04B1-99A6-4216-B48F-778597BEFA03}" type="slidenum">
              <a:rPr lang="en-US"/>
              <a:pPr/>
              <a:t>2</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1BC6E-3650-4290-BBC8-478AB82CEAB0}" type="slidenum">
              <a:rPr lang="en-US"/>
              <a:pPr/>
              <a:t>20</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0FBA0-1DA8-46C5-AB82-FA4A7E344C37}" type="slidenum">
              <a:rPr lang="en-US"/>
              <a:pPr/>
              <a:t>21</a:t>
            </a:fld>
            <a:endParaRPr lang="en-U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A66F6-18DC-478E-9CB9-49E0A5748022}" type="slidenum">
              <a:rPr lang="en-US"/>
              <a:pPr/>
              <a:t>22</a:t>
            </a:fld>
            <a:endParaRPr 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AB49D-530F-4944-8AB6-5607EC5CB8CC}" type="slidenum">
              <a:rPr lang="en-US"/>
              <a:pPr/>
              <a:t>23</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51338-5A48-49FE-AA8B-3232E4E8B43A}" type="slidenum">
              <a:rPr lang="en-US"/>
              <a:pPr/>
              <a:t>24</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CDDB3-E91F-4972-AB4C-852AE335E29A}" type="slidenum">
              <a:rPr lang="en-US"/>
              <a:pPr/>
              <a:t>25</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25F95-D08D-4FDB-8FFE-55E85B019B6D}" type="slidenum">
              <a:rPr lang="en-US"/>
              <a:pPr/>
              <a:t>26</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46623-7440-4C74-AC8E-0224839408D0}" type="slidenum">
              <a:rPr lang="en-US"/>
              <a:pPr/>
              <a:t>27</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F24BE-23E4-4DE5-9DC4-9A67BE8CCFBA}" type="slidenum">
              <a:rPr lang="en-US"/>
              <a:pPr/>
              <a:t>28</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3E695-0A20-4FDE-B100-A2B7FA202C0D}" type="slidenum">
              <a:rPr lang="en-US"/>
              <a:pPr/>
              <a:t>29</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9BCDE-A3A7-46E0-B02D-BC7BE5586386}" type="slidenum">
              <a:rPr lang="en-US"/>
              <a:pPr/>
              <a:t>3</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7A0CB-7D62-4A0C-987D-6CBF173F48DF}" type="slidenum">
              <a:rPr lang="en-US"/>
              <a:pPr/>
              <a:t>30</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383DA-4E27-46FD-BB84-847BAE712494}" type="slidenum">
              <a:rPr lang="en-US"/>
              <a:pPr/>
              <a:t>31</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9B17D-36D3-4486-895B-DB7E9D91771E}" type="slidenum">
              <a:rPr lang="en-US"/>
              <a:pPr/>
              <a:t>32</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D12C1-4BEC-44ED-A803-9E4A88999187}" type="slidenum">
              <a:rPr lang="en-US"/>
              <a:pPr/>
              <a:t>33</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A8383-A7EA-4A8C-BBC5-09DA0F8D9BE2}" type="slidenum">
              <a:rPr lang="en-US"/>
              <a:pPr/>
              <a:t>34</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1E71F-038C-406A-A786-10B575AC5063}" type="slidenum">
              <a:rPr lang="en-US"/>
              <a:pPr/>
              <a:t>35</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5F07E-2152-4B04-AA4C-BF89A6A626E7}" type="slidenum">
              <a:rPr lang="en-US"/>
              <a:pPr/>
              <a:t>36</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7E10A1-7C65-42FD-B3F2-B317CAC78B91}" type="slidenum">
              <a:rPr lang="en-US"/>
              <a:pPr/>
              <a:t>4</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B4B8F-66E1-4B08-BF90-88A46DF98DD4}" type="slidenum">
              <a:rPr lang="en-US"/>
              <a:pPr/>
              <a:t>5</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108A4-C720-4C80-8D89-64D44717E666}" type="slidenum">
              <a:rPr lang="en-US"/>
              <a:pPr/>
              <a:t>6</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A4839-77CE-4303-A457-1187BBF82554}" type="slidenum">
              <a:rPr lang="en-US"/>
              <a:pPr/>
              <a:t>7</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F7D5C-E24E-47A5-80DB-3DC7E5FE6CF1}" type="slidenum">
              <a:rPr lang="en-US"/>
              <a:pPr/>
              <a:t>8</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E579B-7178-49E6-A928-A26CDC0374AC}" type="slidenum">
              <a:rPr lang="en-US"/>
              <a:pPr/>
              <a:t>9</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C62EF-79E2-4921-BE68-AB3AD26F6891}" type="slidenum">
              <a:rPr lang="en-US"/>
              <a:pPr/>
              <a:t>‹#›</a:t>
            </a:fld>
            <a:endParaRPr lang="en-US"/>
          </a:p>
        </p:txBody>
      </p:sp>
    </p:spTree>
    <p:extLst>
      <p:ext uri="{BB962C8B-B14F-4D97-AF65-F5344CB8AC3E}">
        <p14:creationId xmlns:p14="http://schemas.microsoft.com/office/powerpoint/2010/main" val="1701148900"/>
      </p:ext>
    </p:extLst>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A1D8A-347A-4E6D-AE4B-63C3C5198016}" type="slidenum">
              <a:rPr lang="en-US"/>
              <a:pPr/>
              <a:t>‹#›</a:t>
            </a:fld>
            <a:endParaRPr lang="en-US"/>
          </a:p>
        </p:txBody>
      </p:sp>
    </p:spTree>
    <p:extLst>
      <p:ext uri="{BB962C8B-B14F-4D97-AF65-F5344CB8AC3E}">
        <p14:creationId xmlns:p14="http://schemas.microsoft.com/office/powerpoint/2010/main" val="807003723"/>
      </p:ext>
    </p:extLst>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A59431-5619-4E2D-959D-8FE35EA9736D}" type="slidenum">
              <a:rPr lang="en-US"/>
              <a:pPr/>
              <a:t>‹#›</a:t>
            </a:fld>
            <a:endParaRPr lang="en-US"/>
          </a:p>
        </p:txBody>
      </p:sp>
    </p:spTree>
    <p:extLst>
      <p:ext uri="{BB962C8B-B14F-4D97-AF65-F5344CB8AC3E}">
        <p14:creationId xmlns:p14="http://schemas.microsoft.com/office/powerpoint/2010/main" val="3863437491"/>
      </p:ext>
    </p:extLst>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F48317-CB66-400A-9B99-D9C2F7BEB8DA}" type="slidenum">
              <a:rPr lang="en-US"/>
              <a:pPr/>
              <a:t>‹#›</a:t>
            </a:fld>
            <a:endParaRPr lang="en-US"/>
          </a:p>
        </p:txBody>
      </p:sp>
    </p:spTree>
    <p:extLst>
      <p:ext uri="{BB962C8B-B14F-4D97-AF65-F5344CB8AC3E}">
        <p14:creationId xmlns:p14="http://schemas.microsoft.com/office/powerpoint/2010/main" val="1718623956"/>
      </p:ext>
    </p:extLst>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B6D79A-7877-4E6B-A739-AD9D3C005E1C}" type="slidenum">
              <a:rPr lang="en-US"/>
              <a:pPr/>
              <a:t>‹#›</a:t>
            </a:fld>
            <a:endParaRPr lang="en-US"/>
          </a:p>
        </p:txBody>
      </p:sp>
    </p:spTree>
    <p:extLst>
      <p:ext uri="{BB962C8B-B14F-4D97-AF65-F5344CB8AC3E}">
        <p14:creationId xmlns:p14="http://schemas.microsoft.com/office/powerpoint/2010/main" val="1831936587"/>
      </p:ext>
    </p:extLst>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F7A308-47EA-4278-A708-44FF0BED7BF7}" type="slidenum">
              <a:rPr lang="en-US"/>
              <a:pPr/>
              <a:t>‹#›</a:t>
            </a:fld>
            <a:endParaRPr lang="en-US"/>
          </a:p>
        </p:txBody>
      </p:sp>
    </p:spTree>
    <p:extLst>
      <p:ext uri="{BB962C8B-B14F-4D97-AF65-F5344CB8AC3E}">
        <p14:creationId xmlns:p14="http://schemas.microsoft.com/office/powerpoint/2010/main" val="2492358887"/>
      </p:ext>
    </p:extLst>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AD4395-F29D-46E3-8666-8D34E998E04A}" type="slidenum">
              <a:rPr lang="en-US"/>
              <a:pPr/>
              <a:t>‹#›</a:t>
            </a:fld>
            <a:endParaRPr lang="en-US"/>
          </a:p>
        </p:txBody>
      </p:sp>
    </p:spTree>
    <p:extLst>
      <p:ext uri="{BB962C8B-B14F-4D97-AF65-F5344CB8AC3E}">
        <p14:creationId xmlns:p14="http://schemas.microsoft.com/office/powerpoint/2010/main" val="3048619496"/>
      </p:ext>
    </p:extLst>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C4440A9-37B2-4B19-944D-8CB45125D151}" type="slidenum">
              <a:rPr lang="en-US"/>
              <a:pPr/>
              <a:t>‹#›</a:t>
            </a:fld>
            <a:endParaRPr lang="en-US"/>
          </a:p>
        </p:txBody>
      </p:sp>
    </p:spTree>
    <p:extLst>
      <p:ext uri="{BB962C8B-B14F-4D97-AF65-F5344CB8AC3E}">
        <p14:creationId xmlns:p14="http://schemas.microsoft.com/office/powerpoint/2010/main" val="2145830827"/>
      </p:ext>
    </p:extLst>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F809F5-92F1-407A-A710-A84F13FC7E7A}" type="slidenum">
              <a:rPr lang="en-US"/>
              <a:pPr/>
              <a:t>‹#›</a:t>
            </a:fld>
            <a:endParaRPr lang="en-US"/>
          </a:p>
        </p:txBody>
      </p:sp>
    </p:spTree>
    <p:extLst>
      <p:ext uri="{BB962C8B-B14F-4D97-AF65-F5344CB8AC3E}">
        <p14:creationId xmlns:p14="http://schemas.microsoft.com/office/powerpoint/2010/main" val="1815317318"/>
      </p:ext>
    </p:extLst>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842BB4-2823-49BD-B810-36E32FFC66EF}" type="slidenum">
              <a:rPr lang="en-US"/>
              <a:pPr/>
              <a:t>‹#›</a:t>
            </a:fld>
            <a:endParaRPr lang="en-US"/>
          </a:p>
        </p:txBody>
      </p:sp>
    </p:spTree>
    <p:extLst>
      <p:ext uri="{BB962C8B-B14F-4D97-AF65-F5344CB8AC3E}">
        <p14:creationId xmlns:p14="http://schemas.microsoft.com/office/powerpoint/2010/main" val="611653921"/>
      </p:ext>
    </p:extLst>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5088A0-5FAD-4C18-AF36-D12937349293}" type="slidenum">
              <a:rPr lang="en-US"/>
              <a:pPr/>
              <a:t>‹#›</a:t>
            </a:fld>
            <a:endParaRPr lang="en-US"/>
          </a:p>
        </p:txBody>
      </p:sp>
    </p:spTree>
    <p:extLst>
      <p:ext uri="{BB962C8B-B14F-4D97-AF65-F5344CB8AC3E}">
        <p14:creationId xmlns:p14="http://schemas.microsoft.com/office/powerpoint/2010/main" val="4120803465"/>
      </p:ext>
    </p:extLst>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98C9"/>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defRPr>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defRPr>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defRPr>
            </a:lvl1pPr>
          </a:lstStyle>
          <a:p>
            <a:fld id="{7A0ADB54-DACB-4BA6-A72B-D8E4B07A855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pull dir="lu"/>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nc-sa/3.0/us/" TargetMode="External"/><Relationship Id="rId5" Type="http://schemas.openxmlformats.org/officeDocument/2006/relationships/image" Target="../media/image2.png"/><Relationship Id="rId4" Type="http://schemas.openxmlformats.org/officeDocument/2006/relationships/hyperlink" Target="http://creativecommons.org/licenses/by-nc-sa/3.0/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licensing.pp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2.0/deed.en" TargetMode="External"/><Relationship Id="rId7" Type="http://schemas.openxmlformats.org/officeDocument/2006/relationships/hyperlink" Target="http://www.lexis.com/research/xlink?app=00075&amp;view=full&amp;searchtype=get&amp;search=422+F.3d+635"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www.flickr.com/photos/carquestguy/312960255/" TargetMode="External"/><Relationship Id="rId5" Type="http://schemas.openxmlformats.org/officeDocument/2006/relationships/image" Target="../media/image3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lexis.com/research/xlink?app=00075&amp;view=full&amp;searchtype=get&amp;search=422+F.3d+639"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creativecommons.org/licenses/by-nd/2.0/deed.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flickr.com/photos/ttkgeek/2272824840/" TargetMode="External"/><Relationship Id="rId5" Type="http://schemas.openxmlformats.org/officeDocument/2006/relationships/image" Target="../media/image4.png"/><Relationship Id="rId4" Type="http://schemas.openxmlformats.org/officeDocument/2006/relationships/hyperlink" Target="http://www.flickr.com/photos/aparejador/1393082783/" TargetMode="External"/><Relationship Id="rId9" Type="http://schemas.openxmlformats.org/officeDocument/2006/relationships/hyperlink" Target="http://creativecommons.org/licenses/by/2.0/deed.en"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30.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ideo" Target="file:///F:\dox\Presentations\MAALL08\CEP00110_256kb.avi" TargetMode="External"/><Relationship Id="rId6" Type="http://schemas.openxmlformats.org/officeDocument/2006/relationships/image" Target="../media/image51.png"/><Relationship Id="rId5" Type="http://schemas.openxmlformats.org/officeDocument/2006/relationships/hyperlink" Target="http://creativecommons.org/licenses/publicdomain" TargetMode="External"/><Relationship Id="rId4" Type="http://schemas.openxmlformats.org/officeDocument/2006/relationships/hyperlink" Target="http://www.archive.org/details/CEP0011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visibleearth.nasa.gov/view_rec.php?id=242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creativecommons.org/licenses/by/2.0/deed.en" TargetMode="External"/><Relationship Id="rId4" Type="http://schemas.openxmlformats.org/officeDocument/2006/relationships/hyperlink" Target="http://www.flickr.com/photos/athena1970/4000163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memory.loc.gov/ammem/collections/suffrage/nwp/" TargetMode="Externa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en-US">
                <a:effectLst>
                  <a:outerShdw blurRad="38100" dist="38100" dir="2700000" algn="tl">
                    <a:srgbClr val="000000"/>
                  </a:outerShdw>
                </a:effectLst>
              </a:rPr>
              <a:t>Licensing Information:</a:t>
            </a:r>
            <a:br>
              <a:rPr lang="en-US">
                <a:effectLst>
                  <a:outerShdw blurRad="38100" dist="38100" dir="2700000" algn="tl">
                    <a:srgbClr val="000000"/>
                  </a:outerShdw>
                </a:effectLst>
              </a:rPr>
            </a:br>
            <a:r>
              <a:rPr lang="en-US" sz="2800">
                <a:effectLst>
                  <a:outerShdw blurRad="38100" dist="38100" dir="2700000" algn="tl">
                    <a:srgbClr val="000000"/>
                  </a:outerShdw>
                </a:effectLst>
              </a:rPr>
              <a:t>An Effort Towards Best Practices</a:t>
            </a:r>
            <a:endParaRPr lang="en-US">
              <a:effectLst>
                <a:outerShdw blurRad="38100" dist="38100" dir="2700000" algn="tl">
                  <a:srgbClr val="000000"/>
                </a:outerShdw>
              </a:effectLst>
            </a:endParaRPr>
          </a:p>
        </p:txBody>
      </p:sp>
      <p:sp>
        <p:nvSpPr>
          <p:cNvPr id="2051" name="Rectangle 3"/>
          <p:cNvSpPr>
            <a:spLocks noGrp="1" noChangeArrowheads="1"/>
          </p:cNvSpPr>
          <p:nvPr>
            <p:ph type="subTitle" idx="1"/>
          </p:nvPr>
        </p:nvSpPr>
        <p:spPr>
          <a:xfrm>
            <a:off x="1295400" y="3886200"/>
            <a:ext cx="6477000" cy="1828800"/>
          </a:xfrm>
        </p:spPr>
        <p:txBody>
          <a:bodyPr/>
          <a:lstStyle/>
          <a:p>
            <a:pPr>
              <a:lnSpc>
                <a:spcPct val="80000"/>
              </a:lnSpc>
            </a:pPr>
            <a:r>
              <a:rPr lang="en-US" sz="2800">
                <a:effectLst>
                  <a:outerShdw blurRad="38100" dist="38100" dir="2700000" algn="tl">
                    <a:srgbClr val="000000"/>
                  </a:outerShdw>
                </a:effectLst>
              </a:rPr>
              <a:t>Paul D. Callister</a:t>
            </a:r>
            <a:r>
              <a:rPr lang="en-US" sz="1800">
                <a:effectLst>
                  <a:outerShdw blurRad="38100" dist="38100" dir="2700000" algn="tl">
                    <a:srgbClr val="000000"/>
                  </a:outerShdw>
                </a:effectLst>
              </a:rPr>
              <a:t>, JD, MSLIS,</a:t>
            </a:r>
          </a:p>
          <a:p>
            <a:pPr>
              <a:lnSpc>
                <a:spcPct val="80000"/>
              </a:lnSpc>
            </a:pPr>
            <a:r>
              <a:rPr lang="en-US" sz="1800">
                <a:effectLst>
                  <a:outerShdw blurRad="38100" dist="38100" dir="2700000" algn="tl">
                    <a:srgbClr val="000000"/>
                  </a:outerShdw>
                </a:effectLst>
              </a:rPr>
              <a:t>Library Director &amp; Associate Professor of Law</a:t>
            </a:r>
          </a:p>
          <a:p>
            <a:pPr>
              <a:lnSpc>
                <a:spcPct val="80000"/>
              </a:lnSpc>
            </a:pPr>
            <a:r>
              <a:rPr lang="en-US" sz="2800">
                <a:effectLst>
                  <a:outerShdw blurRad="38100" dist="38100" dir="2700000" algn="tl">
                    <a:srgbClr val="000000"/>
                  </a:outerShdw>
                </a:effectLst>
              </a:rPr>
              <a:t>Phill Johnson</a:t>
            </a:r>
            <a:r>
              <a:rPr lang="en-US" sz="1800">
                <a:effectLst>
                  <a:outerShdw blurRad="38100" dist="38100" dir="2700000" algn="tl">
                    <a:srgbClr val="000000"/>
                  </a:outerShdw>
                </a:effectLst>
              </a:rPr>
              <a:t>, JD, MSLIS</a:t>
            </a:r>
          </a:p>
          <a:p>
            <a:pPr>
              <a:lnSpc>
                <a:spcPct val="80000"/>
              </a:lnSpc>
            </a:pPr>
            <a:r>
              <a:rPr lang="en-US" sz="1800">
                <a:effectLst>
                  <a:outerShdw blurRad="38100" dist="38100" dir="2700000" algn="tl">
                    <a:srgbClr val="000000"/>
                  </a:outerShdw>
                </a:effectLst>
              </a:rPr>
              <a:t>Associate Library Director, Adjunct Professor of Law &amp; Director of Electronic Services &amp; Communications</a:t>
            </a:r>
            <a:endParaRPr lang="en-US" sz="2800">
              <a:effectLst>
                <a:outerShdw blurRad="38100" dist="38100" dir="2700000" algn="tl">
                  <a:srgbClr val="000000"/>
                </a:outerShdw>
              </a:effectLst>
            </a:endParaRPr>
          </a:p>
          <a:p>
            <a:pPr>
              <a:lnSpc>
                <a:spcPct val="80000"/>
              </a:lnSpc>
            </a:pPr>
            <a:endParaRPr lang="en-US" sz="240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90038" cy="1028700"/>
          </a:xfrm>
          <a:prstGeom prst="rect">
            <a:avLst/>
          </a:prstGeom>
          <a:noFill/>
          <a:ln w="9525"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6172200"/>
            <a:ext cx="1143000" cy="403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Text Box 8"/>
          <p:cNvSpPr txBox="1">
            <a:spLocks noChangeArrowheads="1"/>
          </p:cNvSpPr>
          <p:nvPr/>
        </p:nvSpPr>
        <p:spPr bwMode="auto">
          <a:xfrm>
            <a:off x="1524000" y="6248400"/>
            <a:ext cx="7239000" cy="354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sz="1400">
                <a:cs typeface="Arial" charset="0"/>
              </a:rPr>
              <a:t>© 2008, some rights reserved. See </a:t>
            </a:r>
            <a:r>
              <a:rPr lang="en-US" sz="1400">
                <a:hlinkClick r:id="rId6"/>
              </a:rPr>
              <a:t>http://creativecommons.org/licenses/by-nc-sa/3.0/us/</a:t>
            </a:r>
            <a:r>
              <a:rPr lang="en-US" sz="1400"/>
              <a:t> </a:t>
            </a: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effectLst>
                  <a:outerShdw blurRad="38100" dist="38100" dir="2700000" algn="tl">
                    <a:srgbClr val="000000"/>
                  </a:outerShdw>
                </a:effectLst>
              </a:rPr>
              <a:t>User Rights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2514600"/>
          </a:xfrm>
          <a:prstGeom prst="rect">
            <a:avLst/>
          </a:prstGeom>
          <a:noFill/>
          <a:ln w="9525"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effectLst>
                  <a:outerShdw blurRad="38100" dist="38100" dir="2700000" algn="tl">
                    <a:srgbClr val="000000"/>
                  </a:outerShdw>
                </a:effectLst>
              </a:rPr>
              <a:t>User Rights</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144000" cy="18954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9144000" cy="187801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effectLst>
                  <a:outerShdw blurRad="38100" dist="38100" dir="2700000" algn="tl">
                    <a:srgbClr val="000000"/>
                  </a:outerShdw>
                </a:effectLst>
              </a:rPr>
              <a:t>User Rights</a:t>
            </a:r>
          </a:p>
        </p:txBody>
      </p:sp>
      <p:sp>
        <p:nvSpPr>
          <p:cNvPr id="109573" name="Text Box 5"/>
          <p:cNvSpPr txBox="1">
            <a:spLocks noChangeArrowheads="1"/>
          </p:cNvSpPr>
          <p:nvPr/>
        </p:nvSpPr>
        <p:spPr bwMode="auto">
          <a:xfrm>
            <a:off x="0" y="1752600"/>
            <a:ext cx="9144000" cy="4876800"/>
          </a:xfrm>
          <a:prstGeom prst="rect">
            <a:avLst/>
          </a:prstGeom>
          <a:solidFill>
            <a:schemeClr val="tx1"/>
          </a:solidFill>
          <a:ln w="19050" algn="ctr">
            <a:solidFill>
              <a:srgbClr val="EFC9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sz="2400"/>
              <a:t>Customer may use the digital form for the purpose of supplying interlibrary loan requests in accordance with the Interlibrary Loan provisions of Section 108 of the US Copyright Law, provided however, that such requests may only be filled by the customer or customer’s Authorized Users, printing out a copy of the item to be provided and providing that print copy, or photocopy or fax copy of it, to the requesting party. Interlibrary loan may be facilitated through digital scanning (such as ARIAL), provided that no copies (by transmitting or receiving libraries) are stored from the scans, and that copies are delivered to requesting patrons in printed form only. . . . Nothing contained in this Section 4 shall be construed as permitting the Customer or its Authorized Users to, under any circumstance, provide a third party with access to, or a copy of, the Collection(s) in such a manner that such access and/or copy would supplant such third party’s need to obtain a license to access and use the Collection(s) from Thomson Gale.</a:t>
            </a:r>
          </a:p>
        </p:txBody>
      </p:sp>
      <p:sp>
        <p:nvSpPr>
          <p:cNvPr id="109574" name="Rectangle 6"/>
          <p:cNvSpPr>
            <a:spLocks noChangeArrowheads="1"/>
          </p:cNvSpPr>
          <p:nvPr/>
        </p:nvSpPr>
        <p:spPr bwMode="auto">
          <a:xfrm>
            <a:off x="5257800" y="6248400"/>
            <a:ext cx="2209800" cy="304800"/>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p>
            <a:endParaRPr lang="en-US"/>
          </a:p>
        </p:txBody>
      </p:sp>
      <p:sp>
        <p:nvSpPr>
          <p:cNvPr id="109576" name="Rectangle 8"/>
          <p:cNvSpPr>
            <a:spLocks noChangeArrowheads="1"/>
          </p:cNvSpPr>
          <p:nvPr/>
        </p:nvSpPr>
        <p:spPr bwMode="auto">
          <a:xfrm>
            <a:off x="0" y="3581400"/>
            <a:ext cx="9144000" cy="1219200"/>
          </a:xfrm>
          <a:prstGeom prst="rect">
            <a:avLst/>
          </a:prstGeom>
          <a:solidFill>
            <a:srgbClr val="FFFF00">
              <a:alpha val="50000"/>
            </a:srgbClr>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3525"/>
            <a:ext cx="9144000" cy="31908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4" name="Rectangle 2"/>
          <p:cNvSpPr>
            <a:spLocks noGrp="1" noChangeArrowheads="1"/>
          </p:cNvSpPr>
          <p:nvPr>
            <p:ph type="title"/>
          </p:nvPr>
        </p:nvSpPr>
        <p:spPr/>
        <p:txBody>
          <a:bodyPr/>
          <a:lstStyle/>
          <a:p>
            <a:r>
              <a:rPr lang="en-US">
                <a:effectLst>
                  <a:outerShdw blurRad="38100" dist="38100" dir="2700000" algn="tl">
                    <a:srgbClr val="000000"/>
                  </a:outerShdw>
                </a:effectLst>
              </a:rPr>
              <a:t>User Rights</a:t>
            </a:r>
          </a:p>
        </p:txBody>
      </p:sp>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9144000" cy="3200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9144000" cy="3200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effectLst>
                  <a:outerShdw blurRad="38100" dist="38100" dir="2700000" algn="tl">
                    <a:srgbClr val="000000"/>
                  </a:outerShdw>
                </a:effectLst>
              </a:rPr>
              <a:t>Customer &amp; User Obligations</a:t>
            </a: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250031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4" name="Rectangle 10"/>
          <p:cNvSpPr>
            <a:spLocks noChangeArrowheads="1"/>
          </p:cNvSpPr>
          <p:nvPr/>
        </p:nvSpPr>
        <p:spPr bwMode="auto">
          <a:xfrm>
            <a:off x="2586038" y="2668588"/>
            <a:ext cx="2895600" cy="762000"/>
          </a:xfrm>
          <a:prstGeom prst="rect">
            <a:avLst/>
          </a:prstGeom>
          <a:solidFill>
            <a:srgbClr val="FFFF00">
              <a:alpha val="50000"/>
            </a:srgbClr>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
        <p:nvSpPr>
          <p:cNvPr id="31755" name="Rectangle 11"/>
          <p:cNvSpPr>
            <a:spLocks noChangeArrowheads="1"/>
          </p:cNvSpPr>
          <p:nvPr/>
        </p:nvSpPr>
        <p:spPr bwMode="auto">
          <a:xfrm>
            <a:off x="5486400" y="2667000"/>
            <a:ext cx="3657600" cy="381000"/>
          </a:xfrm>
          <a:prstGeom prst="rect">
            <a:avLst/>
          </a:prstGeom>
          <a:solidFill>
            <a:srgbClr val="FFFF00">
              <a:alpha val="50000"/>
            </a:srgbClr>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
        <p:nvSpPr>
          <p:cNvPr id="31756" name="Rectangle 12"/>
          <p:cNvSpPr>
            <a:spLocks noChangeArrowheads="1"/>
          </p:cNvSpPr>
          <p:nvPr/>
        </p:nvSpPr>
        <p:spPr bwMode="auto">
          <a:xfrm>
            <a:off x="0" y="3048000"/>
            <a:ext cx="2590800" cy="381000"/>
          </a:xfrm>
          <a:prstGeom prst="rect">
            <a:avLst/>
          </a:prstGeom>
          <a:solidFill>
            <a:srgbClr val="FFFF00">
              <a:alpha val="50000"/>
            </a:srgbClr>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
        <p:nvSpPr>
          <p:cNvPr id="31757" name="Rectangle 13"/>
          <p:cNvSpPr>
            <a:spLocks noChangeArrowheads="1"/>
          </p:cNvSpPr>
          <p:nvPr/>
        </p:nvSpPr>
        <p:spPr bwMode="auto">
          <a:xfrm>
            <a:off x="6400800" y="3048000"/>
            <a:ext cx="2743200" cy="381000"/>
          </a:xfrm>
          <a:prstGeom prst="rect">
            <a:avLst/>
          </a:prstGeom>
          <a:solidFill>
            <a:srgbClr val="FFFF00">
              <a:alpha val="50000"/>
            </a:srgbClr>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
        <p:nvSpPr>
          <p:cNvPr id="31758" name="Rectangle 14"/>
          <p:cNvSpPr>
            <a:spLocks noChangeArrowheads="1"/>
          </p:cNvSpPr>
          <p:nvPr/>
        </p:nvSpPr>
        <p:spPr bwMode="auto">
          <a:xfrm>
            <a:off x="0" y="3429000"/>
            <a:ext cx="7696200" cy="457200"/>
          </a:xfrm>
          <a:prstGeom prst="rect">
            <a:avLst/>
          </a:prstGeom>
          <a:solidFill>
            <a:srgbClr val="FFFF00">
              <a:alpha val="50000"/>
            </a:srgbClr>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17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17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1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4" grpId="1" animBg="1"/>
      <p:bldP spid="31755" grpId="0" animBg="1"/>
      <p:bldP spid="31756" grpId="0" animBg="1"/>
      <p:bldP spid="31757" grpId="0" animBg="1"/>
      <p:bldP spid="31757" grpId="1" animBg="1"/>
      <p:bldP spid="31758" grpId="0" animBg="1"/>
      <p:bldP spid="3175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effectLst>
                  <a:outerShdw blurRad="38100" dist="38100" dir="2700000" algn="tl">
                    <a:srgbClr val="000000"/>
                  </a:outerShdw>
                </a:effectLst>
              </a:rPr>
              <a:t>Incorporated User Obligations</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57676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457676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a:effectLst>
                  <a:outerShdw blurRad="38100" dist="38100" dir="2700000" algn="tl">
                    <a:srgbClr val="000000"/>
                  </a:outerShdw>
                </a:effectLst>
              </a:rPr>
              <a:t>Incorporated Customer/User Rights</a:t>
            </a: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305800" cy="227012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457676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457676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9200"/>
            <a:ext cx="9144000" cy="46482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19200"/>
            <a:ext cx="9144000" cy="4724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effectLst>
                  <a:outerShdw blurRad="38100" dist="38100" dir="2700000" algn="tl">
                    <a:srgbClr val="000000"/>
                  </a:outerShdw>
                </a:effectLst>
              </a:rPr>
              <a:t>Incorporation by Reference</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24003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9144000" cy="24003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9144000" cy="18192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67200"/>
            <a:ext cx="9144000" cy="18192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52400"/>
            <a:ext cx="8229600" cy="1143000"/>
          </a:xfrm>
        </p:spPr>
        <p:txBody>
          <a:bodyPr/>
          <a:lstStyle/>
          <a:p>
            <a:r>
              <a:rPr lang="en-US">
                <a:effectLst>
                  <a:outerShdw blurRad="38100" dist="38100" dir="2700000" algn="tl">
                    <a:srgbClr val="000000"/>
                  </a:outerShdw>
                </a:effectLst>
              </a:rPr>
              <a:t>Warranties</a:t>
            </a:r>
          </a:p>
        </p:txBody>
      </p:sp>
      <p:pic>
        <p:nvPicPr>
          <p:cNvPr id="573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54838" cy="5305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effectLst>
                  <a:outerShdw blurRad="38100" dist="38100" dir="2700000" algn="tl">
                    <a:srgbClr val="000000"/>
                  </a:outerShdw>
                </a:effectLst>
              </a:rPr>
              <a:t>Subscriber Warranties</a:t>
            </a:r>
          </a:p>
        </p:txBody>
      </p:sp>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455025" cy="160496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38275"/>
            <a:ext cx="9144000" cy="1728788"/>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9144000" cy="182562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ctrTitle"/>
          </p:nvPr>
        </p:nvSpPr>
        <p:spPr>
          <a:xfrm>
            <a:off x="685800" y="1143000"/>
            <a:ext cx="7772400" cy="1470025"/>
          </a:xfrm>
        </p:spPr>
        <p:txBody>
          <a:bodyPr/>
          <a:lstStyle/>
          <a:p>
            <a:r>
              <a:rPr lang="en-US" sz="3600">
                <a:effectLst>
                  <a:outerShdw blurRad="38100" dist="38100" dir="2700000" algn="tl">
                    <a:srgbClr val="000000"/>
                  </a:outerShdw>
                </a:effectLst>
                <a:hlinkClick r:id="rId3" action="ppaction://hlinkpres?slideindex=1&amp;slidetitle="/>
              </a:rPr>
              <a:t>http://www1.law.umkc.edu/faculty/callister/presentations/licensing.ppt</a:t>
            </a:r>
            <a:endParaRPr lang="en-US" sz="3600">
              <a:effectLst>
                <a:outerShdw blurRad="38100" dist="38100" dir="2700000" algn="tl">
                  <a:srgbClr val="000000"/>
                </a:outerShdw>
              </a:effectLst>
            </a:endParaRPr>
          </a:p>
        </p:txBody>
      </p:sp>
      <p:sp>
        <p:nvSpPr>
          <p:cNvPr id="113670" name="Text Box 6"/>
          <p:cNvSpPr txBox="1">
            <a:spLocks noChangeArrowheads="1"/>
          </p:cNvSpPr>
          <p:nvPr/>
        </p:nvSpPr>
        <p:spPr bwMode="auto">
          <a:xfrm>
            <a:off x="685800" y="3581400"/>
            <a:ext cx="7467600" cy="2917825"/>
          </a:xfrm>
          <a:prstGeom prst="rect">
            <a:avLst/>
          </a:prstGeom>
          <a:noFill/>
          <a:ln>
            <a:noFill/>
          </a:ln>
          <a:effectLst/>
          <a:extLst>
            <a:ext uri="{909E8E84-426E-40DD-AFC4-6F175D3DCCD1}">
              <a14:hiddenFill xmlns:a14="http://schemas.microsoft.com/office/drawing/2010/main">
                <a:solidFill>
                  <a:srgbClr val="FFFF00">
                    <a:alpha val="50000"/>
                  </a:srgbClr>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lgn="just"/>
            <a:r>
              <a:rPr lang="en-US" sz="3200">
                <a:solidFill>
                  <a:schemeClr val="tx1"/>
                </a:solidFill>
              </a:rPr>
              <a:t>THE FOLLOWING PRESENTATION IS FOR DISCUSIONAL PURPOSES ONLY AND SHOULD NOT BE CONSTRUED AS OR REPLACE THE NEED FOR OBTAINING LEGAL ADVICE.  YOU SHOULD CONSULT AN ATTORNEY.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3" name="Picture 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943600"/>
            <a:ext cx="1981200" cy="209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5791200" cy="409575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2" name="Text Box 12"/>
          <p:cNvSpPr txBox="1">
            <a:spLocks noChangeArrowheads="1"/>
          </p:cNvSpPr>
          <p:nvPr/>
        </p:nvSpPr>
        <p:spPr bwMode="auto">
          <a:xfrm>
            <a:off x="228600" y="5788025"/>
            <a:ext cx="7086600" cy="10699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b="1"/>
              <a:t>How Bad Dogs Get Off the Hook, by Darin.  Source: </a:t>
            </a:r>
            <a:r>
              <a:rPr lang="en-US" b="1">
                <a:hlinkClick r:id="rId6"/>
              </a:rPr>
              <a:t>http://www.flickr.com/photos/carquestguy/312960255/</a:t>
            </a:r>
            <a:endParaRPr lang="en-US" b="1"/>
          </a:p>
          <a:p>
            <a:endParaRPr lang="en-US"/>
          </a:p>
        </p:txBody>
      </p:sp>
      <p:sp>
        <p:nvSpPr>
          <p:cNvPr id="92164" name="Text Box 4"/>
          <p:cNvSpPr txBox="1">
            <a:spLocks noChangeArrowheads="1"/>
          </p:cNvSpPr>
          <p:nvPr/>
        </p:nvSpPr>
        <p:spPr bwMode="auto">
          <a:xfrm>
            <a:off x="0" y="1816100"/>
            <a:ext cx="9144000" cy="5041900"/>
          </a:xfrm>
          <a:prstGeom prst="rect">
            <a:avLst/>
          </a:prstGeom>
          <a:solidFill>
            <a:schemeClr val="tx1"/>
          </a:solidFill>
          <a:ln w="19050" algn="ctr">
            <a:solidFill>
              <a:srgbClr val="EFC9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b="1"/>
              <a:t>The EULA contains the following language: YOU SHOULD CAREFULLY READ THE FOLLOWING END USER LICENSE AGREEMENT BEFORE INSTALLING THIS SOFTWARE PROGRAM. BY INSTALLING, COPYING, OR OTHERWISE USING THE SOFTWARE PROGRAM YOU AGREE TO BE BOUND BY THE TERMS OF THIS AGREEMENT. IF YOU DO NOT AGREE TO THE TERMS OF THIS AGREEMENT, PROMPTLY RETURN THE UNUSED SOFTWARE PROGRAM TO THE PLACE OF PURCHASE OR CONTACT BLIZZARD ENTERTAINMENT CUSTOMER SERVICE . . . FOR A FULL REFUND OF THE PURCHASE PRICE WITHIN THIRTY DAYS OF THE ORIGINAL PURCHASE.</a:t>
            </a:r>
            <a:br>
              <a:rPr lang="en-US" b="1"/>
            </a:br>
            <a:r>
              <a:rPr lang="en-US" b="1"/>
              <a:t>. . . .</a:t>
            </a:r>
            <a:br>
              <a:rPr lang="en-US" b="1"/>
            </a:br>
            <a:r>
              <a:rPr lang="en-US" b="1"/>
              <a:t/>
            </a:r>
            <a:br>
              <a:rPr lang="en-US" b="1"/>
            </a:br>
            <a:r>
              <a:rPr lang="en-US" b="1"/>
              <a:t>Subject to that Grant of License hereinabove, you may not, in whole or in part, copy, photocopy, reproduce, translate, reverse engineer, derive source code, modify, disassemble, decompile, create derivative works based on the Program, or remove any proprietary notices or labels on the Program without the prior consent, in writing, of Blizzard. (Emphasis added.)</a:t>
            </a:r>
            <a:br>
              <a:rPr lang="en-US" b="1"/>
            </a:br>
            <a:r>
              <a:rPr lang="en-US" sz="1800"/>
              <a:t/>
            </a:r>
            <a:br>
              <a:rPr lang="en-US" sz="1800"/>
            </a:br>
            <a:r>
              <a:rPr lang="en-US" sz="1800">
                <a:hlinkClick r:id="rId7" tooltip="Clicking this link retrieves the full text document in another window"/>
              </a:rPr>
              <a:t>Davidson &amp; Assocs. v. Jung, 422 F.3d 630, 635 (8th Cir. Mo. 2005)</a:t>
            </a:r>
            <a:r>
              <a:rPr lang="en-US" sz="1800"/>
              <a:t> </a:t>
            </a:r>
          </a:p>
        </p:txBody>
      </p:sp>
      <p:sp>
        <p:nvSpPr>
          <p:cNvPr id="92165" name="Rectangle 5"/>
          <p:cNvSpPr>
            <a:spLocks noGrp="1" noChangeArrowheads="1"/>
          </p:cNvSpPr>
          <p:nvPr>
            <p:ph type="title"/>
          </p:nvPr>
        </p:nvSpPr>
        <p:spPr>
          <a:xfrm>
            <a:off x="1752600" y="228600"/>
            <a:ext cx="5715000" cy="1143000"/>
          </a:xfrm>
        </p:spPr>
        <p:txBody>
          <a:bodyPr/>
          <a:lstStyle/>
          <a:p>
            <a:r>
              <a:rPr lang="en-US">
                <a:effectLst>
                  <a:outerShdw blurRad="38100" dist="38100" dir="2700000" algn="tl">
                    <a:srgbClr val="000000"/>
                  </a:outerShdw>
                </a:effectLst>
              </a:rPr>
              <a:t>Bad EULA!</a:t>
            </a:r>
          </a:p>
        </p:txBody>
      </p:sp>
      <p:sp>
        <p:nvSpPr>
          <p:cNvPr id="92167" name="Rectangle 7"/>
          <p:cNvSpPr>
            <a:spLocks noChangeArrowheads="1"/>
          </p:cNvSpPr>
          <p:nvPr/>
        </p:nvSpPr>
        <p:spPr bwMode="auto">
          <a:xfrm>
            <a:off x="0" y="4419600"/>
            <a:ext cx="891540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
        <p:nvSpPr>
          <p:cNvPr id="92170" name="Rectangle 10"/>
          <p:cNvSpPr>
            <a:spLocks noChangeArrowheads="1"/>
          </p:cNvSpPr>
          <p:nvPr/>
        </p:nvSpPr>
        <p:spPr bwMode="auto">
          <a:xfrm>
            <a:off x="0" y="4724400"/>
            <a:ext cx="8915400" cy="914400"/>
          </a:xfrm>
          <a:prstGeom prst="rect">
            <a:avLst/>
          </a:prstGeom>
          <a:solidFill>
            <a:srgbClr val="FFFF00">
              <a:alpha val="50000"/>
            </a:srgbClr>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2171"/>
                                        </p:tgtEl>
                                        <p:attrNameLst>
                                          <p:attrName>style.visibility</p:attrName>
                                        </p:attrNameLst>
                                      </p:cBhvr>
                                      <p:to>
                                        <p:strVal val="visible"/>
                                      </p:to>
                                    </p:set>
                                  </p:childTnLst>
                                  <p:subTnLst>
                                    <p:set>
                                      <p:cBhvr override="childStyle">
                                        <p:cTn dur="1" fill="hold" display="0" masterRel="nextClick" afterEffect="1"/>
                                        <p:tgtEl>
                                          <p:spTgt spid="9217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title"/>
          </p:nvPr>
        </p:nvSpPr>
        <p:spPr>
          <a:xfrm>
            <a:off x="457200" y="0"/>
            <a:ext cx="8229600" cy="1143000"/>
          </a:xfrm>
        </p:spPr>
        <p:txBody>
          <a:bodyPr/>
          <a:lstStyle/>
          <a:p>
            <a:r>
              <a:rPr lang="en-US">
                <a:effectLst>
                  <a:outerShdw blurRad="38100" dist="38100" dir="2700000" algn="tl">
                    <a:srgbClr val="000000"/>
                  </a:outerShdw>
                </a:effectLst>
              </a:rPr>
              <a:t>Bad EULA!</a:t>
            </a:r>
          </a:p>
        </p:txBody>
      </p:sp>
      <p:sp>
        <p:nvSpPr>
          <p:cNvPr id="95236" name="Rectangle 4"/>
          <p:cNvSpPr>
            <a:spLocks noChangeArrowheads="1"/>
          </p:cNvSpPr>
          <p:nvPr/>
        </p:nvSpPr>
        <p:spPr bwMode="auto">
          <a:xfrm>
            <a:off x="0" y="4419600"/>
            <a:ext cx="891540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sp>
        <p:nvSpPr>
          <p:cNvPr id="95238" name="Text Box 6"/>
          <p:cNvSpPr txBox="1">
            <a:spLocks noChangeArrowheads="1"/>
          </p:cNvSpPr>
          <p:nvPr/>
        </p:nvSpPr>
        <p:spPr bwMode="auto">
          <a:xfrm>
            <a:off x="-1588" y="1371600"/>
            <a:ext cx="9145588" cy="4244975"/>
          </a:xfrm>
          <a:prstGeom prst="rect">
            <a:avLst/>
          </a:prstGeom>
          <a:solidFill>
            <a:schemeClr val="tx1"/>
          </a:solidFill>
          <a:ln w="19050" algn="ctr">
            <a:solidFill>
              <a:srgbClr val="EFC9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sz="2400"/>
              <a:t>Appellants contractually accepted restrictions on their ability to reverse engineer by their agreement to the terms of the TOU and EULA. "Private parties are free to contractually forego the limited ability to reverse engineer a software product under the exemptions of the Copyright Act[,]" Bowers v. Baystate Techs, Inc., 320 F.3d 1317, 1325-26 (Fed. Cir. 2003), and "a state can permit parties to contract away a fair use defense or to agree not to engage in uses of copyrighted material that are permitted by the copyright law if the contract is freely negotiated." Id. at 1337 (Dyk, J., dissenting). . . . Appellants expressly relinquished their rights to reverse engineer. Summary judgment on this issue was properly granted in favor of Blizzard and Vivendi. </a:t>
            </a:r>
            <a:br>
              <a:rPr lang="en-US" sz="2400"/>
            </a:br>
            <a:r>
              <a:rPr lang="en-US" sz="2400"/>
              <a:t/>
            </a:r>
            <a:br>
              <a:rPr lang="en-US" sz="2400"/>
            </a:br>
            <a:r>
              <a:rPr lang="en-US">
                <a:hlinkClick r:id="rId3" tooltip="Clicking this link retrieves the full text document in another window"/>
              </a:rPr>
              <a:t>Davidson &amp; Assocs. v. Jung, 422 F.3d 630, 639 (8th Cir. Mo. 2005)</a:t>
            </a:r>
            <a:r>
              <a:rPr lang="en-US"/>
              <a:t> </a:t>
            </a:r>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ChangeArrowheads="1"/>
          </p:cNvSpPr>
          <p:nvPr/>
        </p:nvSpPr>
        <p:spPr bwMode="auto">
          <a:xfrm>
            <a:off x="457200" y="2057400"/>
            <a:ext cx="8001000" cy="4354513"/>
          </a:xfrm>
          <a:prstGeom prst="rect">
            <a:avLst/>
          </a:prstGeom>
          <a:solidFill>
            <a:schemeClr val="tx1"/>
          </a:solidFill>
          <a:ln w="19050" algn="ctr">
            <a:solidFill>
              <a:srgbClr val="EFC9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sz="2800"/>
              <a:t>On the other hand, terms in a mass-market license that prohibit persons from observing the visible operations or visible characteristics of software and using the observations to develop non-infringing commercial products, that prohibit quotation of limited material for purposes of education or criticism, or that preclude a non-profit library licensee from making an archival (back-up) copy would ordinarily be invalid in the absence of a showing of significant commercial need.</a:t>
            </a:r>
          </a:p>
          <a:p>
            <a:r>
              <a:rPr lang="en-US" b="1"/>
              <a:t>UCITA SECTION 105., Comment 3</a:t>
            </a:r>
          </a:p>
        </p:txBody>
      </p:sp>
      <p:sp>
        <p:nvSpPr>
          <p:cNvPr id="97285" name="Rectangle 5"/>
          <p:cNvSpPr>
            <a:spLocks noGrp="1" noChangeArrowheads="1"/>
          </p:cNvSpPr>
          <p:nvPr>
            <p:ph type="title"/>
          </p:nvPr>
        </p:nvSpPr>
        <p:spPr/>
        <p:txBody>
          <a:bodyPr/>
          <a:lstStyle/>
          <a:p>
            <a:r>
              <a:rPr lang="en-US" sz="4000">
                <a:effectLst>
                  <a:outerShdw blurRad="38100" dist="38100" dir="2700000" algn="tl">
                    <a:srgbClr val="000000"/>
                  </a:outerShdw>
                </a:effectLst>
              </a:rPr>
              <a:t>UCITA-Void for Violating Fundamental Public Policy</a:t>
            </a:r>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effectLst>
                  <a:outerShdw blurRad="38100" dist="38100" dir="2700000" algn="tl">
                    <a:srgbClr val="000000"/>
                  </a:outerShdw>
                </a:effectLst>
              </a:rPr>
              <a:t>Subscriber/User Indemnification</a:t>
            </a:r>
          </a:p>
        </p:txBody>
      </p:sp>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7713"/>
            <a:ext cx="9144000" cy="1868487"/>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00" cy="18288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124200"/>
            <a:ext cx="4267200" cy="3200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MPj030919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781800" cy="4533900"/>
          </a:xfrm>
          <a:prstGeom prst="rect">
            <a:avLst/>
          </a:prstGeom>
          <a:noFill/>
          <a:ln w="9525">
            <a:solidFill>
              <a:srgbClr val="EFC968"/>
            </a:solidFill>
            <a:miter lim="800000"/>
            <a:headEnd/>
            <a:tailEnd/>
          </a:ln>
          <a:extLst>
            <a:ext uri="{909E8E84-426E-40DD-AFC4-6F175D3DCCD1}">
              <a14:hiddenFill xmlns:a14="http://schemas.microsoft.com/office/drawing/2010/main">
                <a:solidFill>
                  <a:srgbClr val="FFFFFF"/>
                </a:solidFill>
              </a14:hiddenFill>
            </a:ext>
          </a:extLst>
        </p:spPr>
      </p:pic>
      <p:sp>
        <p:nvSpPr>
          <p:cNvPr id="47106" name="Rectangle 2"/>
          <p:cNvSpPr>
            <a:spLocks noGrp="1" noChangeArrowheads="1"/>
          </p:cNvSpPr>
          <p:nvPr>
            <p:ph type="title"/>
          </p:nvPr>
        </p:nvSpPr>
        <p:spPr/>
        <p:txBody>
          <a:bodyPr/>
          <a:lstStyle/>
          <a:p>
            <a:r>
              <a:rPr lang="en-US" sz="4000">
                <a:effectLst>
                  <a:outerShdw blurRad="38100" dist="38100" dir="2700000" algn="tl">
                    <a:srgbClr val="000000"/>
                  </a:outerShdw>
                </a:effectLst>
              </a:rPr>
              <a:t>Vendor Warranties &amp; Indemnification</a:t>
            </a:r>
          </a:p>
        </p:txBody>
      </p:sp>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9144000" cy="9652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0" cy="27463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 Box 6"/>
          <p:cNvSpPr txBox="1">
            <a:spLocks noChangeArrowheads="1"/>
          </p:cNvSpPr>
          <p:nvPr/>
        </p:nvSpPr>
        <p:spPr bwMode="auto">
          <a:xfrm>
            <a:off x="1219200" y="6172200"/>
            <a:ext cx="5943600" cy="3794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1600"/>
              <a:t>Source:  Microsoft Clip Art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7109"/>
                                        </p:tgtEl>
                                        <p:attrNameLst>
                                          <p:attrName>style.visibility</p:attrName>
                                        </p:attrNameLst>
                                      </p:cBhvr>
                                      <p:to>
                                        <p:strVal val="visible"/>
                                      </p:to>
                                    </p:set>
                                  </p:childTnLst>
                                  <p:subTnLst>
                                    <p:set>
                                      <p:cBhvr override="childStyle">
                                        <p:cTn dur="1" fill="hold" display="0" masterRel="nextClick" afterEffect="1"/>
                                        <p:tgtEl>
                                          <p:spTgt spid="4710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47110"/>
                                        </p:tgtEl>
                                        <p:attrNameLst>
                                          <p:attrName>style.visibility</p:attrName>
                                        </p:attrNameLst>
                                      </p:cBhvr>
                                      <p:to>
                                        <p:strVal val="visible"/>
                                      </p:to>
                                    </p:set>
                                  </p:childTnLst>
                                  <p:subTnLst>
                                    <p:set>
                                      <p:cBhvr override="childStyle">
                                        <p:cTn dur="1" fill="hold" display="0" masterRel="nextClick" afterEffect="1"/>
                                        <p:tgtEl>
                                          <p:spTgt spid="4711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10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effectLst>
                  <a:outerShdw blurRad="38100" dist="38100" dir="2700000" algn="tl">
                    <a:srgbClr val="000000"/>
                  </a:outerShdw>
                </a:effectLst>
              </a:rPr>
              <a:t>Vendor Warranties &amp; Indemnification</a:t>
            </a:r>
          </a:p>
        </p:txBody>
      </p:sp>
      <p:graphicFrame>
        <p:nvGraphicFramePr>
          <p:cNvPr id="29708" name="Object 12"/>
          <p:cNvGraphicFramePr>
            <a:graphicFrameLocks noChangeAspect="1"/>
          </p:cNvGraphicFramePr>
          <p:nvPr>
            <p:ph sz="half" idx="1"/>
          </p:nvPr>
        </p:nvGraphicFramePr>
        <p:xfrm>
          <a:off x="457200" y="2516188"/>
          <a:ext cx="4038600" cy="2692400"/>
        </p:xfrm>
        <a:graphic>
          <a:graphicData uri="http://schemas.openxmlformats.org/presentationml/2006/ole">
            <mc:AlternateContent xmlns:mc="http://schemas.openxmlformats.org/markup-compatibility/2006">
              <mc:Choice xmlns:v="urn:schemas-microsoft-com:vml" Requires="v">
                <p:oleObj spid="_x0000_s29713" name="Document" r:id="rId4" imgW="6092156" imgH="4062680" progId="Word.Document.8">
                  <p:embed/>
                </p:oleObj>
              </mc:Choice>
              <mc:Fallback>
                <p:oleObj name="Document" r:id="rId4" imgW="6092156" imgH="4062680" progId="Word.Document.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16188"/>
                        <a:ext cx="40386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76400"/>
            <a:ext cx="9144000" cy="428625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76400"/>
            <a:ext cx="9144000" cy="428625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457200" y="274638"/>
            <a:ext cx="8229600" cy="944562"/>
          </a:xfrm>
        </p:spPr>
        <p:txBody>
          <a:bodyPr/>
          <a:lstStyle/>
          <a:p>
            <a:r>
              <a:rPr lang="en-US">
                <a:effectLst>
                  <a:outerShdw blurRad="38100" dist="38100" dir="2700000" algn="tl">
                    <a:srgbClr val="000000"/>
                  </a:outerShdw>
                </a:effectLst>
              </a:rPr>
              <a:t>Price</a:t>
            </a:r>
          </a:p>
        </p:txBody>
      </p:sp>
      <p:sp>
        <p:nvSpPr>
          <p:cNvPr id="106502" name="Text Box 6"/>
          <p:cNvSpPr txBox="1">
            <a:spLocks noChangeArrowheads="1"/>
          </p:cNvSpPr>
          <p:nvPr/>
        </p:nvSpPr>
        <p:spPr bwMode="auto">
          <a:xfrm>
            <a:off x="381000" y="1524000"/>
            <a:ext cx="8305800" cy="4511675"/>
          </a:xfrm>
          <a:prstGeom prst="rect">
            <a:avLst/>
          </a:prstGeom>
          <a:solidFill>
            <a:schemeClr val="tx1"/>
          </a:solidFill>
          <a:ln w="19050" algn="ctr">
            <a:solidFill>
              <a:srgbClr val="EFC9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a:t>4.3	Most Favored Pricing.  Thomson Gale agrees and covenants that the prices, discounts, concessions and payment terms contained in this Agreement are at least as favorable as those offered to any other individual library, as defined by the following Gale’s standard archival pricing criteria for (i) any individual academic institution; (ii) any individual academic institution with similar FTE and market size and; (iii) purchases outside of other library networks, consortium or grouping of libraries or library-related organizations.</a:t>
            </a:r>
            <a:endParaRPr lang="en-US" b="1" u="sng"/>
          </a:p>
          <a:p>
            <a:r>
              <a:rPr lang="en-US"/>
              <a:t>4.4	Price Adjustment.  Effective upon date of contract signing and continuing for three (3) years, in the event Thomson Gale deviates from the standard archival pricing criteria for an individual library (as defined in section 4.2) thereby resulting in a lower price offering of the Collection, Thomson Gale shall provide Customer with a $3,000.00 credit towards the purchase of a Thomson Gale or Primary Source Microfilm new product.  Furthermore, to qualify for such a credit, there shall have been no changes, modifications or alterations to the Collection from date of contract signing through expiration of this offer.</a:t>
            </a:r>
          </a:p>
        </p:txBody>
      </p:sp>
      <p:sp>
        <p:nvSpPr>
          <p:cNvPr id="106503" name="Rectangle 7"/>
          <p:cNvSpPr>
            <a:spLocks noChangeArrowheads="1"/>
          </p:cNvSpPr>
          <p:nvPr/>
        </p:nvSpPr>
        <p:spPr bwMode="auto">
          <a:xfrm>
            <a:off x="3886200" y="1600200"/>
            <a:ext cx="1828800" cy="228600"/>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p>
            <a:endParaRPr lang="en-US"/>
          </a:p>
        </p:txBody>
      </p:sp>
      <p:sp>
        <p:nvSpPr>
          <p:cNvPr id="106504" name="Rectangle 8"/>
          <p:cNvSpPr>
            <a:spLocks noChangeArrowheads="1"/>
          </p:cNvSpPr>
          <p:nvPr/>
        </p:nvSpPr>
        <p:spPr bwMode="auto">
          <a:xfrm>
            <a:off x="5486400" y="2362200"/>
            <a:ext cx="2895600" cy="228600"/>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p>
            <a:endParaRPr lang="en-US"/>
          </a:p>
        </p:txBody>
      </p:sp>
      <p:sp>
        <p:nvSpPr>
          <p:cNvPr id="106505" name="Rectangle 9"/>
          <p:cNvSpPr>
            <a:spLocks noChangeArrowheads="1"/>
          </p:cNvSpPr>
          <p:nvPr/>
        </p:nvSpPr>
        <p:spPr bwMode="auto">
          <a:xfrm>
            <a:off x="5254625" y="3957638"/>
            <a:ext cx="1679575" cy="233362"/>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p>
            <a:endParaRPr lang="en-US"/>
          </a:p>
        </p:txBody>
      </p:sp>
      <p:sp>
        <p:nvSpPr>
          <p:cNvPr id="106506" name="Rectangle 10"/>
          <p:cNvSpPr>
            <a:spLocks noChangeArrowheads="1"/>
          </p:cNvSpPr>
          <p:nvPr/>
        </p:nvSpPr>
        <p:spPr bwMode="auto">
          <a:xfrm>
            <a:off x="1752600" y="4724400"/>
            <a:ext cx="1676400" cy="228600"/>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p>
            <a:endParaRPr lang="en-US"/>
          </a:p>
        </p:txBody>
      </p:sp>
      <p:sp>
        <p:nvSpPr>
          <p:cNvPr id="106507" name="Rectangle 11"/>
          <p:cNvSpPr>
            <a:spLocks noChangeArrowheads="1"/>
          </p:cNvSpPr>
          <p:nvPr/>
        </p:nvSpPr>
        <p:spPr bwMode="auto">
          <a:xfrm>
            <a:off x="4114800" y="4953000"/>
            <a:ext cx="3886200" cy="228600"/>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p>
            <a:endParaRPr lang="en-US"/>
          </a:p>
        </p:txBody>
      </p:sp>
      <p:sp>
        <p:nvSpPr>
          <p:cNvPr id="106508" name="Rectangle 12"/>
          <p:cNvSpPr>
            <a:spLocks noChangeArrowheads="1"/>
          </p:cNvSpPr>
          <p:nvPr/>
        </p:nvSpPr>
        <p:spPr bwMode="auto">
          <a:xfrm>
            <a:off x="457200" y="5181600"/>
            <a:ext cx="1066800" cy="228600"/>
          </a:xfrm>
          <a:prstGeom prst="rect">
            <a:avLst/>
          </a:prstGeom>
          <a:solidFill>
            <a:schemeClr val="bg1"/>
          </a:solidFill>
          <a:ln>
            <a:noFill/>
          </a:ln>
          <a:effectLst/>
          <a:extLs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spAutoFit/>
          </a:bodyPr>
          <a:lstStyle/>
          <a:p>
            <a:endParaRPr lang="en-US"/>
          </a:p>
        </p:txBody>
      </p:sp>
      <p:pic>
        <p:nvPicPr>
          <p:cNvPr id="106509" name="Picture 13" descr="MCj031209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
            <a:ext cx="1814513" cy="127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274638"/>
            <a:ext cx="8229600" cy="944562"/>
          </a:xfrm>
        </p:spPr>
        <p:txBody>
          <a:bodyPr/>
          <a:lstStyle/>
          <a:p>
            <a:r>
              <a:rPr lang="en-US">
                <a:effectLst>
                  <a:outerShdw blurRad="38100" dist="38100" dir="2700000" algn="tl">
                    <a:srgbClr val="000000"/>
                  </a:outerShdw>
                </a:effectLst>
              </a:rPr>
              <a:t>Price</a:t>
            </a:r>
          </a:p>
        </p:txBody>
      </p:sp>
      <p:pic>
        <p:nvPicPr>
          <p:cNvPr id="111626" name="Picture 10" descr="MCj031209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
            <a:ext cx="1814513" cy="1276350"/>
          </a:xfrm>
          <a:prstGeom prst="rect">
            <a:avLst/>
          </a:prstGeom>
          <a:noFill/>
          <a:extLst>
            <a:ext uri="{909E8E84-426E-40DD-AFC4-6F175D3DCCD1}">
              <a14:hiddenFill xmlns:a14="http://schemas.microsoft.com/office/drawing/2010/main">
                <a:solidFill>
                  <a:srgbClr val="FFFFFF"/>
                </a:solidFill>
              </a14:hiddenFill>
            </a:ext>
          </a:extLst>
        </p:spPr>
      </p:pic>
      <p:sp>
        <p:nvSpPr>
          <p:cNvPr id="111627" name="WordArt 11"/>
          <p:cNvSpPr>
            <a:spLocks noChangeArrowheads="1" noChangeShapeType="1" noTextEdit="1"/>
          </p:cNvSpPr>
          <p:nvPr/>
        </p:nvSpPr>
        <p:spPr bwMode="auto">
          <a:xfrm>
            <a:off x="1447800" y="1295400"/>
            <a:ext cx="6477000" cy="4343400"/>
          </a:xfrm>
          <a:prstGeom prst="rect">
            <a:avLst/>
          </a:prstGeom>
        </p:spPr>
        <p:txBody>
          <a:bodyPr wrap="none" fromWordArt="1">
            <a:prstTxWarp prst="textDoubleWave1">
              <a:avLst>
                <a:gd name="adj1" fmla="val 6500"/>
                <a:gd name="adj2" fmla="val 0"/>
              </a:avLst>
            </a:prstTxWarp>
          </a:bodyPr>
          <a:lstStyle/>
          <a:p>
            <a:pPr algn="ctr"/>
            <a:r>
              <a:rPr lang="en-US" sz="7200" kern="10" spc="-720">
                <a:ln w="12700">
                  <a:solidFill>
                    <a:srgbClr val="000099"/>
                  </a:solidFill>
                  <a:round/>
                  <a:headEnd/>
                  <a:tailEnd/>
                </a:ln>
                <a:solidFill>
                  <a:srgbClr val="33CCFF"/>
                </a:solidFill>
                <a:effectLst>
                  <a:outerShdw dist="125724" dir="18900000" algn="ctr" rotWithShape="0">
                    <a:srgbClr val="000099"/>
                  </a:outerShdw>
                </a:effectLst>
                <a:latin typeface="Impact"/>
              </a:rPr>
              <a:t>FTEs</a:t>
            </a:r>
          </a:p>
        </p:txBody>
      </p:sp>
    </p:spTree>
  </p:cSld>
  <p:clrMapOvr>
    <a:masterClrMapping/>
  </p:clrMapOvr>
  <p:transition>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effectLst>
                  <a:outerShdw blurRad="38100" dist="38100" dir="2700000" algn="tl">
                    <a:srgbClr val="000000"/>
                  </a:outerShdw>
                </a:effectLst>
              </a:rPr>
              <a:t>Remedies</a:t>
            </a:r>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8425"/>
            <a:ext cx="9144000" cy="345281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71600"/>
            <a:ext cx="9144000" cy="373062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9144000" cy="480536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effectLst>
                  <a:outerShdw blurRad="38100" dist="38100" dir="2700000" algn="tl">
                    <a:srgbClr val="000000"/>
                  </a:outerShdw>
                </a:effectLst>
              </a:rPr>
              <a:t>Remedies – Self Help</a:t>
            </a:r>
          </a:p>
        </p:txBody>
      </p:sp>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144000" cy="2438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effectLst>
                  <a:outerShdw blurRad="38100" dist="38100" dir="2700000" algn="tl">
                    <a:srgbClr val="000000"/>
                  </a:outerShdw>
                </a:effectLst>
              </a:rPr>
              <a:t>Framework of Licensing Issues</a:t>
            </a:r>
          </a:p>
        </p:txBody>
      </p:sp>
      <p:sp>
        <p:nvSpPr>
          <p:cNvPr id="15363" name="Rectangle 3"/>
          <p:cNvSpPr>
            <a:spLocks noGrp="1" noChangeArrowheads="1"/>
          </p:cNvSpPr>
          <p:nvPr>
            <p:ph type="body" idx="1"/>
          </p:nvPr>
        </p:nvSpPr>
        <p:spPr>
          <a:xfrm>
            <a:off x="685800" y="1371600"/>
            <a:ext cx="5791200" cy="3517900"/>
          </a:xfrm>
          <a:solidFill>
            <a:schemeClr val="tx1"/>
          </a:solidFill>
          <a:ln w="19050">
            <a:solidFill>
              <a:srgbClr val="EFC968"/>
            </a:solidFill>
            <a:miter lim="800000"/>
            <a:headEnd/>
            <a:tailEnd/>
          </a:ln>
        </p:spPr>
        <p:txBody>
          <a:bodyPr tIns="91440" bIns="91440">
            <a:spAutoFit/>
          </a:bodyPr>
          <a:lstStyle/>
          <a:p>
            <a:pPr>
              <a:lnSpc>
                <a:spcPct val="80000"/>
              </a:lnSpc>
            </a:pPr>
            <a:r>
              <a:rPr lang="en-US">
                <a:solidFill>
                  <a:srgbClr val="3333FF"/>
                </a:solidFill>
                <a:effectLst>
                  <a:outerShdw blurRad="38100" dist="38100" dir="2700000" algn="tl">
                    <a:srgbClr val="C0C0C0"/>
                  </a:outerShdw>
                </a:effectLst>
              </a:rPr>
              <a:t>Choice of Law and Forum </a:t>
            </a:r>
          </a:p>
          <a:p>
            <a:pPr>
              <a:lnSpc>
                <a:spcPct val="80000"/>
              </a:lnSpc>
            </a:pPr>
            <a:r>
              <a:rPr lang="en-US">
                <a:solidFill>
                  <a:srgbClr val="3333FF"/>
                </a:solidFill>
                <a:effectLst>
                  <a:outerShdw blurRad="38100" dist="38100" dir="2700000" algn="tl">
                    <a:srgbClr val="C0C0C0"/>
                  </a:outerShdw>
                </a:effectLst>
              </a:rPr>
              <a:t>Rights &amp; Obligations</a:t>
            </a:r>
          </a:p>
          <a:p>
            <a:pPr>
              <a:lnSpc>
                <a:spcPct val="80000"/>
              </a:lnSpc>
            </a:pPr>
            <a:r>
              <a:rPr lang="en-US">
                <a:solidFill>
                  <a:srgbClr val="3333FF"/>
                </a:solidFill>
                <a:effectLst>
                  <a:outerShdw blurRad="38100" dist="38100" dir="2700000" algn="tl">
                    <a:srgbClr val="C0C0C0"/>
                  </a:outerShdw>
                </a:effectLst>
              </a:rPr>
              <a:t>Warranties &amp; Indemnification</a:t>
            </a:r>
          </a:p>
          <a:p>
            <a:pPr>
              <a:lnSpc>
                <a:spcPct val="80000"/>
              </a:lnSpc>
            </a:pPr>
            <a:r>
              <a:rPr lang="en-US">
                <a:solidFill>
                  <a:srgbClr val="3333FF"/>
                </a:solidFill>
                <a:effectLst>
                  <a:outerShdw blurRad="38100" dist="38100" dir="2700000" algn="tl">
                    <a:srgbClr val="C0C0C0"/>
                  </a:outerShdw>
                </a:effectLst>
              </a:rPr>
              <a:t>Price</a:t>
            </a:r>
          </a:p>
          <a:p>
            <a:pPr>
              <a:lnSpc>
                <a:spcPct val="80000"/>
              </a:lnSpc>
            </a:pPr>
            <a:r>
              <a:rPr lang="en-US">
                <a:solidFill>
                  <a:srgbClr val="3333FF"/>
                </a:solidFill>
                <a:effectLst>
                  <a:outerShdw blurRad="38100" dist="38100" dir="2700000" algn="tl">
                    <a:srgbClr val="C0C0C0"/>
                  </a:outerShdw>
                </a:effectLst>
              </a:rPr>
              <a:t>Default &amp; Remedies</a:t>
            </a:r>
          </a:p>
          <a:p>
            <a:pPr>
              <a:lnSpc>
                <a:spcPct val="80000"/>
              </a:lnSpc>
            </a:pPr>
            <a:r>
              <a:rPr lang="en-US">
                <a:solidFill>
                  <a:srgbClr val="3333FF"/>
                </a:solidFill>
                <a:effectLst>
                  <a:outerShdw blurRad="38100" dist="38100" dir="2700000" algn="tl">
                    <a:srgbClr val="C0C0C0"/>
                  </a:outerShdw>
                </a:effectLst>
              </a:rPr>
              <a:t>Termination &amp; Cure</a:t>
            </a:r>
          </a:p>
          <a:p>
            <a:pPr>
              <a:lnSpc>
                <a:spcPct val="80000"/>
              </a:lnSpc>
            </a:pPr>
            <a:r>
              <a:rPr lang="en-US">
                <a:solidFill>
                  <a:srgbClr val="3333FF"/>
                </a:solidFill>
                <a:effectLst>
                  <a:outerShdw blurRad="38100" dist="38100" dir="2700000" algn="tl">
                    <a:srgbClr val="C0C0C0"/>
                  </a:outerShdw>
                </a:effectLst>
              </a:rPr>
              <a:t>Formation &amp; Modification</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71800"/>
            <a:ext cx="2743200" cy="2052638"/>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5"/>
          <p:cNvSpPr txBox="1">
            <a:spLocks noChangeArrowheads="1"/>
          </p:cNvSpPr>
          <p:nvPr/>
        </p:nvSpPr>
        <p:spPr bwMode="auto">
          <a:xfrm>
            <a:off x="6019800" y="5257800"/>
            <a:ext cx="2362200" cy="863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sz="1400">
                <a:solidFill>
                  <a:schemeClr val="tx1"/>
                </a:solidFill>
              </a:rPr>
              <a:t>‘House’ Frame by Ray Tibbits.  Source: Flickr, at </a:t>
            </a:r>
            <a:r>
              <a:rPr lang="en-US" sz="1400">
                <a:solidFill>
                  <a:schemeClr val="tx1"/>
                </a:solidFill>
                <a:hlinkClick r:id="rId4"/>
              </a:rPr>
              <a:t>http://www.flickr.com/photos/aparejador/1393082783/</a:t>
            </a:r>
            <a:endParaRPr lang="en-US" sz="1400">
              <a:solidFill>
                <a:schemeClr val="tx1"/>
              </a:solidFill>
            </a:endParaRPr>
          </a:p>
        </p:txBody>
      </p:sp>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800600"/>
            <a:ext cx="2590800" cy="17303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Text Box 7"/>
          <p:cNvSpPr txBox="1">
            <a:spLocks noChangeArrowheads="1"/>
          </p:cNvSpPr>
          <p:nvPr/>
        </p:nvSpPr>
        <p:spPr bwMode="auto">
          <a:xfrm>
            <a:off x="990600" y="4876800"/>
            <a:ext cx="2133600" cy="1203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sz="1400">
                <a:solidFill>
                  <a:schemeClr val="tx1"/>
                </a:solidFill>
              </a:rPr>
              <a:t>Software License Agreement Sticker by John Pastor.  Source:  </a:t>
            </a:r>
            <a:r>
              <a:rPr lang="en-US" sz="1400">
                <a:solidFill>
                  <a:schemeClr val="tx1"/>
                </a:solidFill>
                <a:hlinkClick r:id="rId6"/>
              </a:rPr>
              <a:t>http://www.flickr.com/photos/ttkgeek/2272824840/</a:t>
            </a:r>
            <a:endParaRPr lang="en-US" sz="1400">
              <a:solidFill>
                <a:schemeClr val="tx1"/>
              </a:solidFill>
            </a:endParaRPr>
          </a:p>
        </p:txBody>
      </p:sp>
      <p:pic>
        <p:nvPicPr>
          <p:cNvPr id="15368" name="Picture 8">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6172200"/>
            <a:ext cx="1981200" cy="209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a:hlinkClick r:id="rId9"/>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6096000"/>
            <a:ext cx="1981200" cy="209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effectLst>
                  <a:outerShdw blurRad="38100" dist="38100" dir="2700000" algn="tl">
                    <a:srgbClr val="000000"/>
                  </a:outerShdw>
                </a:effectLst>
              </a:rPr>
              <a:t>Termination—Denial of Services</a:t>
            </a:r>
          </a:p>
        </p:txBody>
      </p:sp>
      <p:sp>
        <p:nvSpPr>
          <p:cNvPr id="52242" name="Text Box 18"/>
          <p:cNvSpPr txBox="1">
            <a:spLocks noChangeArrowheads="1"/>
          </p:cNvSpPr>
          <p:nvPr/>
        </p:nvSpPr>
        <p:spPr bwMode="auto">
          <a:xfrm>
            <a:off x="914400" y="5845175"/>
            <a:ext cx="7391400" cy="6731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lvl="1">
              <a:lnSpc>
                <a:spcPct val="100000"/>
              </a:lnSpc>
              <a:spcBef>
                <a:spcPct val="20000"/>
              </a:spcBef>
            </a:pPr>
            <a:r>
              <a:rPr lang="en-US" sz="1600"/>
              <a:t>Underwater Atomic Bomb Test at Bikini Atoll (1946).  Source: Internet Archive at </a:t>
            </a:r>
            <a:r>
              <a:rPr lang="en-US" sz="1600">
                <a:hlinkClick r:id="rId4"/>
              </a:rPr>
              <a:t>http://www.archive.org/details/CEP00110</a:t>
            </a:r>
            <a:r>
              <a:rPr lang="en-US" sz="1600"/>
              <a:t>.    </a:t>
            </a:r>
          </a:p>
        </p:txBody>
      </p:sp>
      <p:pic>
        <p:nvPicPr>
          <p:cNvPr id="52243" name="Picture 19">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248400"/>
            <a:ext cx="838200" cy="295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95400"/>
            <a:ext cx="8713788" cy="6762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49" name="CEP00110_256kb.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2244"/>
                                        </p:tgtEl>
                                        <p:attrNameLst>
                                          <p:attrName>style.visibility</p:attrName>
                                        </p:attrNameLst>
                                      </p:cBhvr>
                                      <p:to>
                                        <p:strVal val="visible"/>
                                      </p:to>
                                    </p:set>
                                  </p:childTnLst>
                                </p:cTn>
                              </p:par>
                            </p:childTnLst>
                          </p:cTn>
                        </p:par>
                        <p:par>
                          <p:cTn id="7" fill="hold" nodeType="afterGroup">
                            <p:stCondLst>
                              <p:cond delay="0"/>
                            </p:stCondLst>
                            <p:childTnLst>
                              <p:par>
                                <p:cTn id="8" presetID="1" presetClass="mediacall" presetSubtype="0" fill="hold" nodeType="afterEffect">
                                  <p:stCondLst>
                                    <p:cond delay="0"/>
                                  </p:stCondLst>
                                  <p:childTnLst>
                                    <p:cmd type="call" cmd="playFrom(0.0)">
                                      <p:cBhvr>
                                        <p:cTn id="9" dur="48114" fill="hold"/>
                                        <p:tgtEl>
                                          <p:spTgt spid="5224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52249"/>
                </p:tgtEl>
              </p:cMediaNode>
            </p:video>
            <p:seq concurrent="1" nextAc="seek">
              <p:cTn id="11" restart="whenNotActive" fill="hold" evtFilter="cancelBubble" nodeType="interactiveSeq">
                <p:stCondLst>
                  <p:cond evt="onClick" delay="0">
                    <p:tgtEl>
                      <p:spTgt spid="5224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52249"/>
                                        </p:tgtEl>
                                      </p:cBhvr>
                                    </p:cmd>
                                  </p:childTnLst>
                                </p:cTn>
                              </p:par>
                            </p:childTnLst>
                          </p:cTn>
                        </p:par>
                      </p:childTnLst>
                    </p:cTn>
                  </p:par>
                </p:childTnLst>
              </p:cTn>
              <p:nextCondLst>
                <p:cond evt="onClick" delay="0">
                  <p:tgtEl>
                    <p:spTgt spid="52249"/>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effectLst>
                  <a:outerShdw blurRad="38100" dist="38100" dir="2700000" algn="tl">
                    <a:srgbClr val="000000"/>
                  </a:outerShdw>
                </a:effectLst>
              </a:rPr>
              <a:t>Termination</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1295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04313" cy="12954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89238"/>
            <a:ext cx="9144000" cy="3830637"/>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43200"/>
            <a:ext cx="9144000" cy="3906838"/>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effectLst>
                  <a:outerShdw blurRad="38100" dist="38100" dir="2700000" algn="tl">
                    <a:srgbClr val="000000"/>
                  </a:outerShdw>
                </a:effectLst>
              </a:rPr>
              <a:t>Termination</a:t>
            </a:r>
          </a:p>
        </p:txBody>
      </p:sp>
      <p:pic>
        <p:nvPicPr>
          <p:cNvPr id="501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2463"/>
            <a:ext cx="9144000" cy="22685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9144000" cy="23622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effectLst>
                  <a:outerShdw blurRad="38100" dist="38100" dir="2700000" algn="tl">
                    <a:srgbClr val="000000"/>
                  </a:outerShdw>
                </a:effectLst>
              </a:rPr>
              <a:t>Modification</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2125"/>
            <a:ext cx="9144000" cy="1895475"/>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9144000" cy="19050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38600"/>
            <a:ext cx="9144000" cy="79851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143000"/>
          </a:xfrm>
        </p:spPr>
        <p:txBody>
          <a:bodyPr/>
          <a:lstStyle/>
          <a:p>
            <a:r>
              <a:rPr lang="en-US">
                <a:effectLst>
                  <a:outerShdw blurRad="38100" dist="38100" dir="2700000" algn="tl">
                    <a:srgbClr val="000000"/>
                  </a:outerShdw>
                </a:effectLst>
              </a:rPr>
              <a:t>Best Practices</a:t>
            </a:r>
          </a:p>
        </p:txBody>
      </p:sp>
      <p:sp>
        <p:nvSpPr>
          <p:cNvPr id="116739" name="Rectangle 3"/>
          <p:cNvSpPr>
            <a:spLocks noGrp="1" noChangeArrowheads="1"/>
          </p:cNvSpPr>
          <p:nvPr>
            <p:ph type="body" idx="1"/>
          </p:nvPr>
        </p:nvSpPr>
        <p:spPr>
          <a:xfrm>
            <a:off x="304800" y="1143000"/>
            <a:ext cx="8382000" cy="5257800"/>
          </a:xfrm>
          <a:solidFill>
            <a:schemeClr val="tx1"/>
          </a:solidFill>
          <a:ln>
            <a:solidFill>
              <a:srgbClr val="EFC968"/>
            </a:solidFill>
            <a:miter lim="800000"/>
            <a:headEnd/>
            <a:tailEnd/>
          </a:ln>
        </p:spPr>
        <p:txBody>
          <a:bodyPr/>
          <a:lstStyle/>
          <a:p>
            <a:pPr>
              <a:lnSpc>
                <a:spcPct val="90000"/>
              </a:lnSpc>
            </a:pPr>
            <a:r>
              <a:rPr lang="en-US" sz="2400">
                <a:solidFill>
                  <a:schemeClr val="accent1"/>
                </a:solidFill>
              </a:rPr>
              <a:t>Choice of law &amp; forum—home state advantage</a:t>
            </a:r>
          </a:p>
          <a:p>
            <a:pPr>
              <a:lnSpc>
                <a:spcPct val="90000"/>
              </a:lnSpc>
            </a:pPr>
            <a:r>
              <a:rPr lang="en-US" sz="2400">
                <a:solidFill>
                  <a:schemeClr val="accent1"/>
                </a:solidFill>
              </a:rPr>
              <a:t>Who is the licensor/vendor (in case you have to sue)?</a:t>
            </a:r>
          </a:p>
          <a:p>
            <a:pPr>
              <a:lnSpc>
                <a:spcPct val="90000"/>
              </a:lnSpc>
            </a:pPr>
            <a:r>
              <a:rPr lang="en-US" sz="2400">
                <a:solidFill>
                  <a:schemeClr val="accent1"/>
                </a:solidFill>
              </a:rPr>
              <a:t>Users– anyone that walks in, has a system log in, pick up adjuncts &amp; independent contractors</a:t>
            </a:r>
          </a:p>
          <a:p>
            <a:pPr>
              <a:lnSpc>
                <a:spcPct val="90000"/>
              </a:lnSpc>
            </a:pPr>
            <a:r>
              <a:rPr lang="en-US" sz="2400">
                <a:solidFill>
                  <a:schemeClr val="accent1"/>
                </a:solidFill>
              </a:rPr>
              <a:t>Permissible Uses—practicing law, normal  and digital ILL, digital course reserves, news letters, intranets, tables of contents</a:t>
            </a:r>
          </a:p>
          <a:p>
            <a:pPr>
              <a:lnSpc>
                <a:spcPct val="90000"/>
              </a:lnSpc>
            </a:pPr>
            <a:r>
              <a:rPr lang="en-US" sz="2400">
                <a:solidFill>
                  <a:schemeClr val="accent1"/>
                </a:solidFill>
              </a:rPr>
              <a:t>Reject CONTU limitations</a:t>
            </a:r>
          </a:p>
          <a:p>
            <a:pPr>
              <a:lnSpc>
                <a:spcPct val="90000"/>
              </a:lnSpc>
            </a:pPr>
            <a:r>
              <a:rPr lang="en-US" sz="2400">
                <a:solidFill>
                  <a:schemeClr val="accent1"/>
                </a:solidFill>
              </a:rPr>
              <a:t>Preserve fair use rights and public domain</a:t>
            </a:r>
          </a:p>
          <a:p>
            <a:pPr>
              <a:lnSpc>
                <a:spcPct val="90000"/>
              </a:lnSpc>
            </a:pPr>
            <a:r>
              <a:rPr lang="en-US" sz="2400">
                <a:solidFill>
                  <a:schemeClr val="accent1"/>
                </a:solidFill>
              </a:rPr>
              <a:t>Watch out for incorporated terms</a:t>
            </a:r>
          </a:p>
          <a:p>
            <a:pPr>
              <a:lnSpc>
                <a:spcPct val="90000"/>
              </a:lnSpc>
            </a:pPr>
            <a:r>
              <a:rPr lang="en-US" sz="2400">
                <a:solidFill>
                  <a:schemeClr val="accent1"/>
                </a:solidFill>
              </a:rPr>
              <a:t>Minimize duties to police and inform users</a:t>
            </a:r>
          </a:p>
          <a:p>
            <a:pPr>
              <a:lnSpc>
                <a:spcPct val="90000"/>
              </a:lnSpc>
            </a:pPr>
            <a:r>
              <a:rPr lang="en-US" sz="2400">
                <a:solidFill>
                  <a:schemeClr val="accent1"/>
                </a:solidFill>
              </a:rPr>
              <a:t>Don’t give away “intellectual property” or right to contest vendor’s interest (What are you contracting away?)</a:t>
            </a:r>
          </a:p>
          <a:p>
            <a:pPr>
              <a:lnSpc>
                <a:spcPct val="90000"/>
              </a:lnSpc>
            </a:pPr>
            <a:endParaRPr lang="en-US" sz="2400">
              <a:solidFill>
                <a:schemeClr val="accent1"/>
              </a:solidFill>
            </a:endParaRPr>
          </a:p>
          <a:p>
            <a:pPr>
              <a:lnSpc>
                <a:spcPct val="90000"/>
              </a:lnSpc>
            </a:pPr>
            <a:endParaRPr lang="en-US" sz="2400">
              <a:solidFill>
                <a:schemeClr val="accent1"/>
              </a:solidFill>
            </a:endParaRPr>
          </a:p>
        </p:txBody>
      </p:sp>
    </p:spTree>
  </p:cSld>
  <p:clrMapOvr>
    <a:masterClrMapping/>
  </p:clrMapOvr>
  <p:transition>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0"/>
            <a:ext cx="8229600" cy="1143000"/>
          </a:xfrm>
        </p:spPr>
        <p:txBody>
          <a:bodyPr/>
          <a:lstStyle/>
          <a:p>
            <a:r>
              <a:rPr lang="en-US">
                <a:effectLst>
                  <a:outerShdw blurRad="38100" dist="38100" dir="2700000" algn="tl">
                    <a:srgbClr val="000000"/>
                  </a:outerShdw>
                </a:effectLst>
              </a:rPr>
              <a:t>Best Practices</a:t>
            </a:r>
          </a:p>
        </p:txBody>
      </p:sp>
      <p:sp>
        <p:nvSpPr>
          <p:cNvPr id="118787" name="Rectangle 3"/>
          <p:cNvSpPr>
            <a:spLocks noGrp="1" noChangeArrowheads="1"/>
          </p:cNvSpPr>
          <p:nvPr>
            <p:ph type="body" idx="1"/>
          </p:nvPr>
        </p:nvSpPr>
        <p:spPr>
          <a:xfrm>
            <a:off x="381000" y="990600"/>
            <a:ext cx="8534400" cy="5867400"/>
          </a:xfrm>
          <a:solidFill>
            <a:schemeClr val="tx1"/>
          </a:solidFill>
          <a:ln>
            <a:solidFill>
              <a:srgbClr val="EFC968"/>
            </a:solidFill>
            <a:miter lim="800000"/>
            <a:headEnd/>
            <a:tailEnd/>
          </a:ln>
        </p:spPr>
        <p:txBody>
          <a:bodyPr/>
          <a:lstStyle/>
          <a:p>
            <a:r>
              <a:rPr lang="en-US" sz="2400">
                <a:solidFill>
                  <a:schemeClr val="accent1"/>
                </a:solidFill>
              </a:rPr>
              <a:t>Limit your duty to indemnify</a:t>
            </a:r>
          </a:p>
          <a:p>
            <a:r>
              <a:rPr lang="en-US" sz="2400">
                <a:solidFill>
                  <a:schemeClr val="accent1"/>
                </a:solidFill>
              </a:rPr>
              <a:t>Vendor should warrant right to use material </a:t>
            </a:r>
          </a:p>
          <a:p>
            <a:r>
              <a:rPr lang="en-US" sz="2400">
                <a:solidFill>
                  <a:schemeClr val="accent1"/>
                </a:solidFill>
              </a:rPr>
              <a:t>Indemnification for claims based on infringement and viruses, worms, other damages to system</a:t>
            </a:r>
          </a:p>
          <a:p>
            <a:r>
              <a:rPr lang="en-US" sz="2400">
                <a:solidFill>
                  <a:schemeClr val="accent1"/>
                </a:solidFill>
              </a:rPr>
              <a:t>Remedies—subscriber has right to terminate and get back subscription fees if vendor breaches</a:t>
            </a:r>
          </a:p>
          <a:p>
            <a:r>
              <a:rPr lang="en-US" sz="2400">
                <a:solidFill>
                  <a:schemeClr val="accent1"/>
                </a:solidFill>
              </a:rPr>
              <a:t>Remedies—no self-help mechanisms (no “fooling with” subscriber’s machine or holding subscriber hostage) </a:t>
            </a:r>
          </a:p>
          <a:p>
            <a:r>
              <a:rPr lang="en-US" sz="2400">
                <a:solidFill>
                  <a:schemeClr val="accent1"/>
                </a:solidFill>
              </a:rPr>
              <a:t>Termination and denial of service only with reasonable time for cure</a:t>
            </a:r>
          </a:p>
          <a:p>
            <a:r>
              <a:rPr lang="en-US" sz="2400">
                <a:solidFill>
                  <a:schemeClr val="accent1"/>
                </a:solidFill>
              </a:rPr>
              <a:t>Reserve right to construct interface (for “owned” databases)</a:t>
            </a:r>
          </a:p>
          <a:p>
            <a:r>
              <a:rPr lang="en-US" sz="2400">
                <a:solidFill>
                  <a:schemeClr val="accent1"/>
                </a:solidFill>
              </a:rPr>
              <a:t>Only modify by written agreement (watch out for modifications “upon notice” to subscriber/user).</a:t>
            </a:r>
          </a:p>
        </p:txBody>
      </p:sp>
    </p:spTree>
  </p:cSld>
  <p:clrMapOvr>
    <a:masterClrMapping/>
  </p:clrMapOvr>
  <p:transition>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p:txBody>
          <a:bodyPr/>
          <a:lstStyle/>
          <a:p>
            <a:r>
              <a:rPr lang="en-US">
                <a:effectLst>
                  <a:outerShdw blurRad="38100" dist="38100" dir="2700000" algn="tl">
                    <a:srgbClr val="000000"/>
                  </a:outerShdw>
                </a:effectLst>
              </a:rPr>
              <a:t>The End</a:t>
            </a:r>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ctrTitle"/>
          </p:nvPr>
        </p:nvSpPr>
        <p:spPr>
          <a:xfrm>
            <a:off x="685800" y="152400"/>
            <a:ext cx="7772400" cy="1066800"/>
          </a:xfrm>
        </p:spPr>
        <p:txBody>
          <a:bodyPr/>
          <a:lstStyle/>
          <a:p>
            <a:r>
              <a:rPr lang="en-US">
                <a:effectLst>
                  <a:outerShdw blurRad="38100" dist="38100" dir="2700000" algn="tl">
                    <a:srgbClr val="000000"/>
                  </a:outerShdw>
                </a:effectLst>
              </a:rPr>
              <a:t>Choice of Law &amp; Forum</a:t>
            </a:r>
          </a:p>
        </p:txBody>
      </p:sp>
      <p:sp>
        <p:nvSpPr>
          <p:cNvPr id="59404" name="Text Box 12"/>
          <p:cNvSpPr txBox="1">
            <a:spLocks noChangeArrowheads="1"/>
          </p:cNvSpPr>
          <p:nvPr/>
        </p:nvSpPr>
        <p:spPr bwMode="auto">
          <a:xfrm>
            <a:off x="304800" y="6172200"/>
            <a:ext cx="8458200" cy="3794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lvl="1">
              <a:spcBef>
                <a:spcPct val="50000"/>
              </a:spcBef>
            </a:pPr>
            <a:r>
              <a:rPr lang="en-US" sz="1600"/>
              <a:t>Source:  NASA Visible Earth, at </a:t>
            </a:r>
            <a:r>
              <a:rPr lang="en-US" sz="1600">
                <a:hlinkClick r:id="rId3"/>
              </a:rPr>
              <a:t>http://visibleearth.nasa.gov/view_rec.php?id=2429</a:t>
            </a:r>
            <a:r>
              <a:rPr lang="en-US" sz="1600"/>
              <a:t>  </a:t>
            </a:r>
          </a:p>
        </p:txBody>
      </p:sp>
      <p:pic>
        <p:nvPicPr>
          <p:cNvPr id="59405" name="Picture 13" descr="globe_west_5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4876800" cy="4876800"/>
          </a:xfrm>
          <a:prstGeom prst="rect">
            <a:avLst/>
          </a:prstGeom>
          <a:noFill/>
          <a:ln w="9525">
            <a:solidFill>
              <a:srgbClr val="EFC96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effectLst>
                  <a:outerShdw blurRad="38100" dist="38100" dir="2700000" algn="tl">
                    <a:srgbClr val="000000"/>
                  </a:outerShdw>
                </a:effectLst>
              </a:rPr>
              <a:t>Choice of Law &amp; Forum</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5"/>
            <a:ext cx="9144000" cy="1903413"/>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27450"/>
            <a:ext cx="9144000" cy="286385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152400"/>
            <a:ext cx="7772400" cy="1066800"/>
          </a:xfrm>
        </p:spPr>
        <p:txBody>
          <a:bodyPr/>
          <a:lstStyle/>
          <a:p>
            <a:r>
              <a:rPr lang="en-US">
                <a:effectLst>
                  <a:outerShdw blurRad="38100" dist="38100" dir="2700000" algn="tl">
                    <a:srgbClr val="000000"/>
                  </a:outerShdw>
                </a:effectLst>
              </a:rPr>
              <a:t>Rights?</a:t>
            </a:r>
          </a:p>
        </p:txBody>
      </p:sp>
      <p:sp>
        <p:nvSpPr>
          <p:cNvPr id="62467" name="Rectangle 3"/>
          <p:cNvSpPr>
            <a:spLocks noGrp="1" noChangeArrowheads="1"/>
          </p:cNvSpPr>
          <p:nvPr>
            <p:ph type="subTitle" idx="1"/>
          </p:nvPr>
        </p:nvSpPr>
        <p:spPr>
          <a:xfrm>
            <a:off x="1371600" y="1143000"/>
            <a:ext cx="6400800" cy="838200"/>
          </a:xfrm>
        </p:spPr>
        <p:txBody>
          <a:bodyPr/>
          <a:lstStyle/>
          <a:p>
            <a:r>
              <a:rPr lang="en-US">
                <a:effectLst>
                  <a:outerShdw blurRad="38100" dist="38100" dir="2700000" algn="tl">
                    <a:srgbClr val="000000"/>
                  </a:outerShdw>
                </a:effectLst>
              </a:rPr>
              <a:t>Who are the Authorized Users?</a:t>
            </a:r>
          </a:p>
        </p:txBody>
      </p:sp>
      <p:pic>
        <p:nvPicPr>
          <p:cNvPr id="62468" name="Picture 4" descr="400016306_dea6853f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09800"/>
            <a:ext cx="2743200" cy="3657600"/>
          </a:xfrm>
          <a:prstGeom prst="rect">
            <a:avLst/>
          </a:prstGeom>
          <a:noFill/>
          <a:ln w="9525">
            <a:solidFill>
              <a:srgbClr val="EFC968"/>
            </a:solidFill>
            <a:miter lim="800000"/>
            <a:headEnd/>
            <a:tailEnd/>
          </a:ln>
          <a:extLst>
            <a:ext uri="{909E8E84-426E-40DD-AFC4-6F175D3DCCD1}">
              <a14:hiddenFill xmlns:a14="http://schemas.microsoft.com/office/drawing/2010/main">
                <a:solidFill>
                  <a:srgbClr val="FFFFFF"/>
                </a:solidFill>
              </a14:hiddenFill>
            </a:ext>
          </a:extLst>
        </p:spPr>
      </p:pic>
      <p:sp>
        <p:nvSpPr>
          <p:cNvPr id="62469" name="Text Box 5"/>
          <p:cNvSpPr txBox="1">
            <a:spLocks noChangeArrowheads="1"/>
          </p:cNvSpPr>
          <p:nvPr/>
        </p:nvSpPr>
        <p:spPr bwMode="auto">
          <a:xfrm>
            <a:off x="152400" y="6096000"/>
            <a:ext cx="6324600" cy="574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lvl="1">
              <a:spcBef>
                <a:spcPct val="50000"/>
              </a:spcBef>
            </a:pPr>
            <a:r>
              <a:rPr lang="en-US" sz="1600"/>
              <a:t>Crash Test Dummy.  Source:  Athena Workman, at </a:t>
            </a:r>
            <a:r>
              <a:rPr lang="en-US" sz="1600">
                <a:hlinkClick r:id="rId4"/>
              </a:rPr>
              <a:t>http://www.flickr.com/photos/athena1970/400016306/</a:t>
            </a:r>
            <a:r>
              <a:rPr lang="en-US" sz="1600"/>
              <a:t>. </a:t>
            </a:r>
          </a:p>
        </p:txBody>
      </p:sp>
      <p:pic>
        <p:nvPicPr>
          <p:cNvPr id="62470"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172200"/>
            <a:ext cx="2590800" cy="273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effectLst>
                  <a:outerShdw blurRad="38100" dist="38100" dir="2700000" algn="tl">
                    <a:srgbClr val="000000"/>
                  </a:outerShdw>
                </a:effectLst>
              </a:rPr>
              <a:t>Users</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382000" cy="188595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9000"/>
            <a:ext cx="8382000" cy="22098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effectLst>
                  <a:outerShdw blurRad="38100" dist="38100" dir="2700000" algn="tl">
                    <a:srgbClr val="000000"/>
                  </a:outerShdw>
                </a:effectLst>
              </a:rPr>
              <a:t>Users</a:t>
            </a:r>
          </a:p>
        </p:txBody>
      </p:sp>
      <p:pic>
        <p:nvPicPr>
          <p:cNvPr id="30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23988"/>
            <a:ext cx="8153400" cy="4811712"/>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153400" cy="4876800"/>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5" name="Picture 9" descr="160022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71600"/>
            <a:ext cx="7848600" cy="4735513"/>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p:cNvSpPr>
            <a:spLocks noGrp="1" noChangeArrowheads="1"/>
          </p:cNvSpPr>
          <p:nvPr>
            <p:ph type="title"/>
          </p:nvPr>
        </p:nvSpPr>
        <p:spPr/>
        <p:txBody>
          <a:bodyPr/>
          <a:lstStyle/>
          <a:p>
            <a:r>
              <a:rPr lang="en-US">
                <a:effectLst>
                  <a:outerShdw blurRad="38100" dist="38100" dir="2700000" algn="tl">
                    <a:srgbClr val="000000"/>
                  </a:outerShdw>
                </a:effectLst>
              </a:rPr>
              <a:t>User Rights</a:t>
            </a:r>
          </a:p>
        </p:txBody>
      </p:sp>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0"/>
            <a:ext cx="8843963" cy="3944938"/>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9144000" cy="4103688"/>
          </a:xfrm>
          <a:prstGeom prst="rect">
            <a:avLst/>
          </a:prstGeom>
          <a:noFill/>
          <a:ln w="19050" algn="ctr">
            <a:solidFill>
              <a:srgbClr val="EFC968"/>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Text Box 10"/>
          <p:cNvSpPr txBox="1">
            <a:spLocks noChangeArrowheads="1"/>
          </p:cNvSpPr>
          <p:nvPr/>
        </p:nvSpPr>
        <p:spPr bwMode="auto">
          <a:xfrm>
            <a:off x="609600" y="6248400"/>
            <a:ext cx="7848600" cy="574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lgn="ctr">
                <a:solidFill>
                  <a:srgbClr val="EFC96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lvl="1">
              <a:spcBef>
                <a:spcPct val="50000"/>
              </a:spcBef>
            </a:pPr>
            <a:r>
              <a:rPr lang="en-US" sz="1600"/>
              <a:t>Women of Protest.  Source:  Library of Congress, American Memory Project, </a:t>
            </a:r>
            <a:r>
              <a:rPr lang="en-US" sz="1600">
                <a:hlinkClick r:id="rId6"/>
              </a:rPr>
              <a:t>http://memory.loc.gov/ammem/collections/suffrage/nwp/</a:t>
            </a:r>
            <a:endParaRPr lang="en-US" sz="160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85"/>
                                        </p:tgtEl>
                                        <p:attrNameLst>
                                          <p:attrName>style.visibility</p:attrName>
                                        </p:attrNameLst>
                                      </p:cBhvr>
                                      <p:to>
                                        <p:strVal val="visible"/>
                                      </p:to>
                                    </p:set>
                                  </p:childTnLst>
                                  <p:subTnLst>
                                    <p:set>
                                      <p:cBhvr override="childStyle">
                                        <p:cTn dur="1" fill="hold" display="0" masterRel="nextClick" afterEffect="1"/>
                                        <p:tgtEl>
                                          <p:spTgt spid="2458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4586"/>
                                        </p:tgtEl>
                                        <p:attrNameLst>
                                          <p:attrName>style.visibility</p:attrName>
                                        </p:attrNameLst>
                                      </p:cBhvr>
                                      <p:to>
                                        <p:strVal val="visible"/>
                                      </p:to>
                                    </p:set>
                                  </p:childTnLst>
                                  <p:subTnLst>
                                    <p:set>
                                      <p:cBhvr override="childStyle">
                                        <p:cTn dur="1" fill="hold" display="0" masterRel="nextClick" afterEffect="1"/>
                                        <p:tgtEl>
                                          <p:spTgt spid="2458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5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Lst>
  </p:timing>
</p:sld>
</file>

<file path=ppt/theme/theme1.xml><?xml version="1.0" encoding="utf-8"?>
<a:theme xmlns:a="http://schemas.openxmlformats.org/drawingml/2006/main" name="CU">
  <a:themeElements>
    <a:clrScheme name="C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C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alpha val="50000"/>
          </a:srgbClr>
        </a:solidFill>
        <a:ln>
          <a:noFill/>
        </a:ln>
        <a:effectLst/>
        <a:extLst>
          <a:ext uri="{91240B29-F687-4F45-9708-019B960494DF}">
            <a14:hiddenLine xmlns:a14="http://schemas.microsoft.com/office/drawing/2010/main" w="19050" cap="flat" cmpd="sng" algn="ctr">
              <a:solidFill>
                <a:srgbClr val="EFC968"/>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None/>
          <a:tabLst/>
          <a:defRPr kumimoji="0" lang="en-US" sz="2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FFFF00">
            <a:alpha val="50000"/>
          </a:srgbClr>
        </a:solidFill>
        <a:ln>
          <a:noFill/>
        </a:ln>
        <a:effectLst/>
        <a:extLst>
          <a:ext uri="{91240B29-F687-4F45-9708-019B960494DF}">
            <a14:hiddenLine xmlns:a14="http://schemas.microsoft.com/office/drawing/2010/main" w="19050" cap="flat" cmpd="sng" algn="ctr">
              <a:solidFill>
                <a:srgbClr val="EFC968"/>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91440" rIns="91440" bIns="91440" numCol="1" anchor="t" anchorCtr="0" compatLnSpc="1">
        <a:prstTxWarp prst="textNoShape">
          <a:avLst/>
        </a:prstTxWarp>
        <a:spAutoFit/>
      </a:bodyPr>
      <a:lstStyle>
        <a:defPPr marL="0" marR="0" indent="0" algn="l" defTabSz="914400" rtl="0" eaLnBrk="1" fontAlgn="base" latinLnBrk="0" hangingPunct="1">
          <a:lnSpc>
            <a:spcPct val="80000"/>
          </a:lnSpc>
          <a:spcBef>
            <a:spcPct val="50000"/>
          </a:spcBef>
          <a:spcAft>
            <a:spcPct val="0"/>
          </a:spcAft>
          <a:buClrTx/>
          <a:buSzTx/>
          <a:buFontTx/>
          <a:buNone/>
          <a:tabLst/>
          <a:defRPr kumimoji="0" lang="en-US" sz="2000" b="0" i="0" u="none" strike="noStrike" cap="none" normalizeH="0" baseline="0" smtClean="0">
            <a:ln>
              <a:noFill/>
            </a:ln>
            <a:solidFill>
              <a:schemeClr val="bg1"/>
            </a:solidFill>
            <a:effectLst/>
            <a:latin typeface="Arial" charset="0"/>
          </a:defRPr>
        </a:defPPr>
      </a:lstStyle>
    </a:lnDef>
  </a:objectDefaults>
  <a:extraClrSchemeLst>
    <a:extraClrScheme>
      <a:clrScheme name="C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Template>
  <TotalTime>6712</TotalTime>
  <Words>1057</Words>
  <Application>Microsoft Office PowerPoint</Application>
  <PresentationFormat>On-screen Show (4:3)</PresentationFormat>
  <Paragraphs>119</Paragraphs>
  <Slides>36</Slides>
  <Notes>36</Notes>
  <HiddenSlides>0</HiddenSlides>
  <MMClips>1</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9" baseType="lpstr">
      <vt:lpstr>Arial</vt:lpstr>
      <vt:lpstr>CU</vt:lpstr>
      <vt:lpstr>Microsoft Word Document</vt:lpstr>
      <vt:lpstr>Licensing Information: An Effort Towards Best Practices</vt:lpstr>
      <vt:lpstr>http://www1.law.umkc.edu/faculty/callister/presentations/licensing.ppt</vt:lpstr>
      <vt:lpstr>Framework of Licensing Issues</vt:lpstr>
      <vt:lpstr>Choice of Law &amp; Forum</vt:lpstr>
      <vt:lpstr>Choice of Law &amp; Forum</vt:lpstr>
      <vt:lpstr>Rights?</vt:lpstr>
      <vt:lpstr>Users</vt:lpstr>
      <vt:lpstr>Users</vt:lpstr>
      <vt:lpstr>User Rights</vt:lpstr>
      <vt:lpstr>User Rights</vt:lpstr>
      <vt:lpstr>User Rights</vt:lpstr>
      <vt:lpstr>User Rights</vt:lpstr>
      <vt:lpstr>User Rights</vt:lpstr>
      <vt:lpstr>Customer &amp; User Obligations</vt:lpstr>
      <vt:lpstr>Incorporated User Obligations</vt:lpstr>
      <vt:lpstr>Incorporated Customer/User Rights</vt:lpstr>
      <vt:lpstr>Incorporation by Reference</vt:lpstr>
      <vt:lpstr>Warranties</vt:lpstr>
      <vt:lpstr>Subscriber Warranties</vt:lpstr>
      <vt:lpstr>Bad EULA!</vt:lpstr>
      <vt:lpstr>Bad EULA!</vt:lpstr>
      <vt:lpstr>UCITA-Void for Violating Fundamental Public Policy</vt:lpstr>
      <vt:lpstr>Subscriber/User Indemnification</vt:lpstr>
      <vt:lpstr>Vendor Warranties &amp; Indemnification</vt:lpstr>
      <vt:lpstr>Vendor Warranties &amp; Indemnification</vt:lpstr>
      <vt:lpstr>Price</vt:lpstr>
      <vt:lpstr>Price</vt:lpstr>
      <vt:lpstr>Remedies</vt:lpstr>
      <vt:lpstr>Remedies – Self Help</vt:lpstr>
      <vt:lpstr>Termination—Denial of Services</vt:lpstr>
      <vt:lpstr>Termination</vt:lpstr>
      <vt:lpstr>Termination</vt:lpstr>
      <vt:lpstr>Modification</vt:lpstr>
      <vt:lpstr>Best Practices</vt:lpstr>
      <vt:lpstr>Best Practices</vt:lpstr>
      <vt:lpstr>The End</vt:lpstr>
    </vt:vector>
  </TitlesOfParts>
  <Company>UMKC Information Serivces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Callister</dc:creator>
  <cp:lastModifiedBy>School of Law</cp:lastModifiedBy>
  <cp:revision>36</cp:revision>
  <dcterms:created xsi:type="dcterms:W3CDTF">2008-09-26T13:10:26Z</dcterms:created>
  <dcterms:modified xsi:type="dcterms:W3CDTF">2012-09-11T13:44:19Z</dcterms:modified>
</cp:coreProperties>
</file>